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94" r:id="rId2"/>
    <p:sldId id="295" r:id="rId3"/>
    <p:sldId id="297" r:id="rId4"/>
    <p:sldId id="296" r:id="rId5"/>
    <p:sldId id="298" r:id="rId6"/>
    <p:sldId id="299" r:id="rId7"/>
    <p:sldId id="300" r:id="rId8"/>
    <p:sldId id="301" r:id="rId9"/>
    <p:sldId id="265" r:id="rId10"/>
    <p:sldId id="303" r:id="rId11"/>
    <p:sldId id="267" r:id="rId12"/>
    <p:sldId id="304" r:id="rId13"/>
    <p:sldId id="305" r:id="rId14"/>
    <p:sldId id="269" r:id="rId15"/>
    <p:sldId id="270" r:id="rId16"/>
    <p:sldId id="306" r:id="rId17"/>
    <p:sldId id="287" r:id="rId18"/>
    <p:sldId id="271" r:id="rId19"/>
    <p:sldId id="307" r:id="rId20"/>
    <p:sldId id="308" r:id="rId21"/>
    <p:sldId id="274" r:id="rId22"/>
    <p:sldId id="273" r:id="rId23"/>
    <p:sldId id="309" r:id="rId24"/>
    <p:sldId id="310" r:id="rId25"/>
    <p:sldId id="312" r:id="rId26"/>
    <p:sldId id="311" r:id="rId27"/>
    <p:sldId id="313" r:id="rId28"/>
  </p:sldIdLst>
  <p:sldSz cx="9144000" cy="5148263"/>
  <p:notesSz cx="9144000" cy="6858000"/>
  <p:defaultTextStyle>
    <a:defPPr>
      <a:defRPr lang="en-US"/>
    </a:defPPr>
    <a:lvl1pPr marL="0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331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661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993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3323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654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984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8316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6646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C2F01D7-572E-D948-A34B-147F8D9850DF}">
          <p14:sldIdLst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265"/>
            <p14:sldId id="303"/>
            <p14:sldId id="267"/>
            <p14:sldId id="304"/>
            <p14:sldId id="305"/>
            <p14:sldId id="269"/>
            <p14:sldId id="270"/>
            <p14:sldId id="306"/>
            <p14:sldId id="287"/>
            <p14:sldId id="271"/>
            <p14:sldId id="307"/>
            <p14:sldId id="308"/>
            <p14:sldId id="274"/>
            <p14:sldId id="273"/>
            <p14:sldId id="309"/>
            <p14:sldId id="310"/>
            <p14:sldId id="312"/>
            <p14:sldId id="311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5"/>
    <p:restoredTop sz="96197"/>
  </p:normalViewPr>
  <p:slideViewPr>
    <p:cSldViewPr snapToGrid="0" snapToObjects="1">
      <p:cViewPr>
        <p:scale>
          <a:sx n="218" d="100"/>
          <a:sy n="218" d="100"/>
        </p:scale>
        <p:origin x="144" y="144"/>
      </p:cViewPr>
      <p:guideLst>
        <p:guide orient="horz" pos="1622"/>
        <p:guide pos="2880"/>
      </p:guideLst>
    </p:cSldViewPr>
  </p:slideViewPr>
  <p:outlineViewPr>
    <p:cViewPr>
      <p:scale>
        <a:sx n="33" d="100"/>
        <a:sy n="33" d="100"/>
      </p:scale>
      <p:origin x="0" y="-13272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64039-9679-7846-8D8C-9A6D2646E37A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16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F2328-B266-9149-9D97-5C822E95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F2328-B266-9149-9D97-5C822E95C3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8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F2328-B266-9149-9D97-5C822E95C3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1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termark_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230849"/>
            <a:ext cx="8229600" cy="858044"/>
          </a:xfrm>
        </p:spPr>
        <p:txBody>
          <a:bodyPr>
            <a:normAutofit/>
          </a:bodyPr>
          <a:lstStyle>
            <a:lvl1pPr>
              <a:defRPr sz="5500" baseline="0"/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84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Tex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92937" y="596534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937" y="1175255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1594342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077" y="1958411"/>
            <a:ext cx="4887120" cy="2601864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 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65395"/>
            <a:ext cx="3057841" cy="3194880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69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7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Text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05690" y="591396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5830" y="1170117"/>
            <a:ext cx="777502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5971" y="1589204"/>
            <a:ext cx="7774886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5831" y="1953273"/>
            <a:ext cx="3812488" cy="2601265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3273"/>
            <a:ext cx="3878317" cy="2601265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Image 3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Image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Su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/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6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Ful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603713"/>
            <a:ext cx="8223738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82434"/>
            <a:ext cx="8223738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601521"/>
            <a:ext cx="8223598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65590"/>
            <a:ext cx="8223598" cy="2588948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603713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82434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601521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65590"/>
            <a:ext cx="4887120" cy="2588948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603387"/>
            <a:ext cx="3057841" cy="3951151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896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3078" y="591396"/>
            <a:ext cx="7775026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0117"/>
            <a:ext cx="777502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8" y="1589204"/>
            <a:ext cx="7774886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9" y="1953273"/>
            <a:ext cx="3812488" cy="2601265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89788" y="1953273"/>
            <a:ext cx="3878317" cy="2601265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Image 3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978877"/>
            <a:ext cx="2649415" cy="2958143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978877"/>
            <a:ext cx="2649415" cy="2958143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978877"/>
            <a:ext cx="2649415" cy="2958143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Image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Su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/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69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5148263"/>
          </a:xfrm>
        </p:spPr>
        <p:txBody>
          <a:bodyPr anchor="ctr"/>
          <a:lstStyle>
            <a:lvl1pPr marL="0" marR="0" indent="0" algn="ctr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Drag image 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CB9DFC-8EBD-BD49-BF9F-2E2BC794739B}"/>
              </a:ext>
            </a:extLst>
          </p:cNvPr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2C8161-F08C-7642-9D32-547FB82D693D}"/>
              </a:ext>
            </a:extLst>
          </p:cNvPr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196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Su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413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Ful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1997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0718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89805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3874"/>
            <a:ext cx="8223598" cy="2600664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Tex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1997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0718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89805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3874"/>
            <a:ext cx="4887120" cy="2600664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771839"/>
            <a:ext cx="3057841" cy="2776757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88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Text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19237" y="597260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096" y="1175981"/>
            <a:ext cx="777502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chemeClr val="bg1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9237" y="1595069"/>
            <a:ext cx="7774886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chemeClr val="bg1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9378" y="1959137"/>
            <a:ext cx="3812488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9137"/>
            <a:ext cx="3878317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Image 3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_Image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Su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7827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Ful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2937" y="593725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937" y="1172446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1591533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077" y="1955602"/>
            <a:ext cx="8223598" cy="2598936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Tex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3725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446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533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5602"/>
            <a:ext cx="4887120" cy="2598936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4"/>
            <a:ext cx="3057841" cy="3165694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0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Ful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3725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446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533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3217" y="1955601"/>
            <a:ext cx="8223598" cy="2598937"/>
          </a:xfrm>
        </p:spPr>
        <p:txBody>
          <a:bodyPr>
            <a:noAutofit/>
          </a:bodyPr>
          <a:lstStyle>
            <a:lvl1pPr marL="46038" indent="0">
              <a:buSzPct val="80000"/>
              <a:buFont typeface="Wingdings" charset="2"/>
              <a:buChar char="§"/>
              <a:tabLst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Text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92936" y="597260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795" y="1175981"/>
            <a:ext cx="779584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chemeClr val="bg1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2936" y="1595068"/>
            <a:ext cx="7795706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chemeClr val="bg1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077" y="1959137"/>
            <a:ext cx="3812488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9137"/>
            <a:ext cx="3878317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Image 3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1107831"/>
            <a:ext cx="2649415" cy="282918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_Image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Su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952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Ful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4051"/>
            <a:ext cx="8223738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772"/>
            <a:ext cx="8223738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859"/>
            <a:ext cx="8223598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5928"/>
            <a:ext cx="8223598" cy="2598610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Tex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4051"/>
            <a:ext cx="4887260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772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859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5928"/>
            <a:ext cx="4887120" cy="2598610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  <a:p>
            <a:pPr lvl="5"/>
            <a:r>
              <a:rPr lang="en-GB" dirty="0"/>
              <a:t>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593725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133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Text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98917" y="597260"/>
            <a:ext cx="7795847" cy="578720"/>
          </a:xfrm>
        </p:spPr>
        <p:txBody>
          <a:bodyPr>
            <a:normAutofit/>
          </a:bodyPr>
          <a:lstStyle>
            <a:lvl1pPr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8918" y="1175981"/>
            <a:ext cx="7795846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chemeClr val="bg1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9058" y="1595068"/>
            <a:ext cx="7795706" cy="364068"/>
          </a:xfrm>
        </p:spPr>
        <p:txBody>
          <a:bodyPr>
            <a:noAutofit/>
          </a:bodyPr>
          <a:lstStyle>
            <a:lvl1pPr>
              <a:defRPr sz="2000" cap="none" baseline="0">
                <a:solidFill>
                  <a:schemeClr val="bg1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9059" y="1959137"/>
            <a:ext cx="3812488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9137"/>
            <a:ext cx="3878317" cy="2595401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Image 3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984738"/>
            <a:ext cx="2649415" cy="2952282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984738"/>
            <a:ext cx="2649415" cy="2952282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260123" y="984738"/>
            <a:ext cx="2649415" cy="2952282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0122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Plain_Image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Tex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3725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2446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1533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3217" y="1955601"/>
            <a:ext cx="4887120" cy="2598937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142660"/>
            <a:ext cx="3057841" cy="341187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6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Text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98917" y="597255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2936" y="1175976"/>
            <a:ext cx="7775027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1595063"/>
            <a:ext cx="7774886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9058" y="1959132"/>
            <a:ext cx="3812488" cy="2595406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82510" y="1959132"/>
            <a:ext cx="3878317" cy="2595406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73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Image 3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247292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47291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178060" y="1037492"/>
            <a:ext cx="264941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78059" y="4060130"/>
            <a:ext cx="264941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_Image 2 co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16522" y="463555"/>
            <a:ext cx="8510951" cy="481676"/>
          </a:xfrm>
        </p:spPr>
        <p:txBody>
          <a:bodyPr anchor="t">
            <a:normAutofit/>
          </a:bodyPr>
          <a:lstStyle>
            <a:lvl1pPr>
              <a:defRPr sz="25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16523" y="1037492"/>
            <a:ext cx="4132385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6523" y="4060130"/>
            <a:ext cx="4132385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4706814" y="1037492"/>
            <a:ext cx="4120659" cy="2899528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706814" y="4060130"/>
            <a:ext cx="4120659" cy="593901"/>
          </a:xfrm>
        </p:spPr>
        <p:txBody>
          <a:bodyPr>
            <a:normAutofit/>
          </a:bodyPr>
          <a:lstStyle>
            <a:lvl1pPr marL="0" indent="0">
              <a:buSzPct val="80000"/>
              <a:buFont typeface="Wingdings" charset="2"/>
              <a:buNone/>
              <a:defRPr sz="1400" cap="none"/>
            </a:lvl1pPr>
          </a:lstStyle>
          <a:p>
            <a:pPr lvl="0"/>
            <a:r>
              <a:rPr lang="en-GB" dirty="0"/>
              <a:t>Caption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Su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93355" y="1709081"/>
            <a:ext cx="8229600" cy="858044"/>
          </a:xfrm>
        </p:spPr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3077" y="2470263"/>
            <a:ext cx="4778117" cy="1009381"/>
          </a:xfrm>
        </p:spPr>
        <p:txBody>
          <a:bodyPr/>
          <a:lstStyle>
            <a:lvl1pPr>
              <a:defRPr cap="none"/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5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Ful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93077" y="596534"/>
            <a:ext cx="4887260" cy="578720"/>
          </a:xfrm>
        </p:spPr>
        <p:txBody>
          <a:bodyPr>
            <a:norm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077" y="1175255"/>
            <a:ext cx="4887260" cy="409780"/>
          </a:xfrm>
        </p:spPr>
        <p:txBody>
          <a:bodyPr>
            <a:norm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cap="none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3217" y="1594342"/>
            <a:ext cx="4887120" cy="364068"/>
          </a:xfrm>
        </p:spPr>
        <p:txBody>
          <a:bodyPr>
            <a:no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3217" y="1958411"/>
            <a:ext cx="8223598" cy="2601864"/>
          </a:xfrm>
        </p:spPr>
        <p:txBody>
          <a:bodyPr>
            <a:no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2000"/>
            </a:lvl3pPr>
            <a:lvl4pPr>
              <a:defRPr/>
            </a:lvl4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Style</a:t>
            </a:r>
          </a:p>
          <a:p>
            <a:pPr lvl="2"/>
            <a:r>
              <a:rPr lang="en-GB" dirty="0"/>
              <a:t>Style</a:t>
            </a:r>
          </a:p>
          <a:p>
            <a:pPr lvl="3"/>
            <a:r>
              <a:rPr lang="en-GB" dirty="0"/>
              <a:t>Style</a:t>
            </a:r>
          </a:p>
          <a:p>
            <a:pPr lvl="4"/>
            <a:r>
              <a:rPr lang="en-GB" dirty="0"/>
              <a:t>style 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3077" y="4900251"/>
            <a:ext cx="853439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417170" y="4900251"/>
            <a:ext cx="51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2D543-F72A-EC44-943D-E96FED3B01D7}" type="slidenum">
              <a:rPr lang="en-US" sz="10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69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709081"/>
            <a:ext cx="8229600" cy="858044"/>
          </a:xfrm>
          <a:prstGeom prst="rect">
            <a:avLst/>
          </a:prstGeom>
        </p:spPr>
        <p:txBody>
          <a:bodyPr vert="horz" lIns="81666" tIns="40833" rIns="81666" bIns="40833" rtlCol="0" anchor="ctr">
            <a:normAutofit/>
          </a:bodyPr>
          <a:lstStyle/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668450"/>
            <a:ext cx="8229600" cy="507820"/>
          </a:xfrm>
          <a:prstGeom prst="rect">
            <a:avLst/>
          </a:prstGeom>
        </p:spPr>
        <p:txBody>
          <a:bodyPr vert="horz" lIns="81666" tIns="40833" rIns="81666" bIns="40833" rtlCol="0">
            <a:norm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61989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87" r:id="rId3"/>
    <p:sldLayoutId id="2147483649" r:id="rId4"/>
    <p:sldLayoutId id="2147483661" r:id="rId5"/>
    <p:sldLayoutId id="2147483679" r:id="rId6"/>
    <p:sldLayoutId id="2147483693" r:id="rId7"/>
    <p:sldLayoutId id="2147483664" r:id="rId8"/>
    <p:sldLayoutId id="2147483688" r:id="rId9"/>
    <p:sldLayoutId id="2147483663" r:id="rId10"/>
    <p:sldLayoutId id="2147483675" r:id="rId11"/>
    <p:sldLayoutId id="2147483680" r:id="rId12"/>
    <p:sldLayoutId id="2147483694" r:id="rId13"/>
    <p:sldLayoutId id="2147483666" r:id="rId14"/>
    <p:sldLayoutId id="2147483689" r:id="rId15"/>
    <p:sldLayoutId id="2147483665" r:id="rId16"/>
    <p:sldLayoutId id="2147483678" r:id="rId17"/>
    <p:sldLayoutId id="2147483681" r:id="rId18"/>
    <p:sldLayoutId id="2147483695" r:id="rId19"/>
    <p:sldLayoutId id="2147483658" r:id="rId20"/>
    <p:sldLayoutId id="2147483667" r:id="rId21"/>
    <p:sldLayoutId id="2147483690" r:id="rId22"/>
    <p:sldLayoutId id="2147483668" r:id="rId23"/>
    <p:sldLayoutId id="2147483677" r:id="rId24"/>
    <p:sldLayoutId id="2147483685" r:id="rId25"/>
    <p:sldLayoutId id="2147483696" r:id="rId26"/>
    <p:sldLayoutId id="2147483673" r:id="rId27"/>
    <p:sldLayoutId id="2147483691" r:id="rId28"/>
    <p:sldLayoutId id="2147483671" r:id="rId29"/>
    <p:sldLayoutId id="2147483682" r:id="rId30"/>
    <p:sldLayoutId id="2147483686" r:id="rId31"/>
    <p:sldLayoutId id="2147483697" r:id="rId32"/>
    <p:sldLayoutId id="2147483674" r:id="rId33"/>
    <p:sldLayoutId id="2147483692" r:id="rId34"/>
    <p:sldLayoutId id="2147483669" r:id="rId35"/>
    <p:sldLayoutId id="2147483683" r:id="rId36"/>
    <p:sldLayoutId id="2147483698" r:id="rId37"/>
    <p:sldLayoutId id="2147483684" r:id="rId38"/>
  </p:sldLayoutIdLst>
  <p:hf hdr="0" ftr="0" dt="0"/>
  <p:txStyles>
    <p:titleStyle>
      <a:lvl1pPr algn="l" defTabSz="408331" rtl="0" eaLnBrk="1" latinLnBrk="0" hangingPunct="1">
        <a:spcBef>
          <a:spcPct val="0"/>
        </a:spcBef>
        <a:buNone/>
        <a:defRPr sz="4900" b="1" kern="1200">
          <a:solidFill>
            <a:schemeClr val="tx1"/>
          </a:solidFill>
          <a:latin typeface="Cambria"/>
          <a:ea typeface="+mj-ea"/>
          <a:cs typeface="Cambria"/>
        </a:defRPr>
      </a:lvl1pPr>
    </p:titleStyle>
    <p:bodyStyle>
      <a:lvl1pPr marL="0" indent="0" algn="l" defTabSz="408331" rtl="0" eaLnBrk="1" latinLnBrk="0" hangingPunct="1">
        <a:spcBef>
          <a:spcPct val="20000"/>
        </a:spcBef>
        <a:buFont typeface="Arial"/>
        <a:buNone/>
        <a:defRPr sz="3000" kern="1200" cap="none" baseline="0">
          <a:solidFill>
            <a:srgbClr val="25303B"/>
          </a:solidFill>
          <a:latin typeface="+mn-lt"/>
          <a:ea typeface="+mn-ea"/>
          <a:cs typeface="+mn-cs"/>
        </a:defRPr>
      </a:lvl1pPr>
      <a:lvl2pPr marL="663538" indent="-255207" algn="l" defTabSz="40833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827" indent="-204166" algn="l" defTabSz="408331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9158" indent="-204166" algn="l" defTabSz="40833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7489" indent="-204166" algn="l" defTabSz="40833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819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4150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2481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812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331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661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993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3323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654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984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8316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6646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6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DFF9-677F-B2F7-0843-4F7DCB5A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Robots in Health and Social Care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CB381-52B1-0BC2-BFF7-75F307BB8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355" y="2860556"/>
            <a:ext cx="7378684" cy="100938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Jordan Hamilton </a:t>
            </a:r>
          </a:p>
          <a:p>
            <a:r>
              <a:rPr lang="en-GB" dirty="0"/>
              <a:t>Research Associate at the University of York</a:t>
            </a:r>
          </a:p>
        </p:txBody>
      </p:sp>
    </p:spTree>
    <p:extLst>
      <p:ext uri="{BB962C8B-B14F-4D97-AF65-F5344CB8AC3E}">
        <p14:creationId xmlns:p14="http://schemas.microsoft.com/office/powerpoint/2010/main" val="311604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1">
            <a:extLst>
              <a:ext uri="{FF2B5EF4-FFF2-40B4-BE49-F238E27FC236}">
                <a16:creationId xmlns:a16="http://schemas.microsoft.com/office/drawing/2014/main" id="{03A732D7-ECAC-606A-642B-BEB73864C269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182" name="Subtitle 2">
            <a:extLst>
              <a:ext uri="{FF2B5EF4-FFF2-40B4-BE49-F238E27FC236}">
                <a16:creationId xmlns:a16="http://schemas.microsoft.com/office/drawing/2014/main" id="{BBD64E41-FA4A-0BC7-9912-10BB9CFE1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4162917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Environment Modelling</a:t>
            </a:r>
          </a:p>
        </p:txBody>
      </p:sp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7E800713-9E68-6FC9-264D-53140FD9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7" y="1582225"/>
            <a:ext cx="3998451" cy="3218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C8EC8-96A3-6700-4240-49CAB23D5236}"/>
              </a:ext>
            </a:extLst>
          </p:cNvPr>
          <p:cNvSpPr txBox="1"/>
          <p:nvPr/>
        </p:nvSpPr>
        <p:spPr>
          <a:xfrm>
            <a:off x="4572000" y="1543079"/>
            <a:ext cx="44646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Each edge is weighted: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Green </a:t>
            </a:r>
            <a:r>
              <a:rPr lang="en-GB" b="1" dirty="0"/>
              <a:t>low </a:t>
            </a:r>
            <a:r>
              <a:rPr lang="en-GB" dirty="0"/>
              <a:t>risk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Orange </a:t>
            </a:r>
            <a:r>
              <a:rPr lang="en-GB" b="1" dirty="0"/>
              <a:t>medium </a:t>
            </a:r>
            <a:r>
              <a:rPr lang="en-GB" dirty="0"/>
              <a:t>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Red </a:t>
            </a:r>
            <a:r>
              <a:rPr lang="en-GB" b="1" dirty="0"/>
              <a:t>high</a:t>
            </a:r>
            <a:r>
              <a:rPr lang="en-GB" dirty="0"/>
              <a:t>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Back </a:t>
            </a:r>
            <a:r>
              <a:rPr lang="en-GB" b="1" dirty="0"/>
              <a:t>very high </a:t>
            </a:r>
            <a:r>
              <a:rPr lang="en-GB" dirty="0"/>
              <a:t>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Risk categories </a:t>
            </a:r>
            <a:r>
              <a:rPr lang="en-GB" dirty="0"/>
              <a:t>are assigned based on </a:t>
            </a:r>
            <a:r>
              <a:rPr lang="en-GB" u="sng" dirty="0"/>
              <a:t>clutter</a:t>
            </a:r>
            <a:r>
              <a:rPr lang="en-GB" dirty="0"/>
              <a:t> and also whether they </a:t>
            </a:r>
            <a:r>
              <a:rPr lang="en-GB" u="sng" dirty="0"/>
              <a:t>intersect</a:t>
            </a:r>
            <a:r>
              <a:rPr lang="en-GB" dirty="0"/>
              <a:t> one or more edge</a:t>
            </a:r>
          </a:p>
        </p:txBody>
      </p:sp>
    </p:spTree>
    <p:extLst>
      <p:ext uri="{BB962C8B-B14F-4D97-AF65-F5344CB8AC3E}">
        <p14:creationId xmlns:p14="http://schemas.microsoft.com/office/powerpoint/2010/main" val="370123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501E9938-0681-2B40-ABEE-9631699D6FBF}"/>
              </a:ext>
            </a:extLst>
          </p:cNvPr>
          <p:cNvSpPr txBox="1"/>
          <p:nvPr/>
        </p:nvSpPr>
        <p:spPr>
          <a:xfrm>
            <a:off x="422781" y="1594896"/>
            <a:ext cx="4587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Shortest</a:t>
            </a:r>
            <a:r>
              <a:rPr lang="en-GB" dirty="0"/>
              <a:t> distance path between nodes in a graph 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6B7BCF7-1F34-FC41-B591-4B425AB6C9D6}"/>
              </a:ext>
            </a:extLst>
          </p:cNvPr>
          <p:cNvSpPr/>
          <p:nvPr/>
        </p:nvSpPr>
        <p:spPr>
          <a:xfrm>
            <a:off x="1244138" y="2622400"/>
            <a:ext cx="237930" cy="23793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E35F506-6458-064B-BF28-8FED53261A4A}"/>
              </a:ext>
            </a:extLst>
          </p:cNvPr>
          <p:cNvSpPr/>
          <p:nvPr/>
        </p:nvSpPr>
        <p:spPr>
          <a:xfrm>
            <a:off x="2231628" y="2247620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3C4FAF1-1337-FA41-978E-E17349F44AAE}"/>
              </a:ext>
            </a:extLst>
          </p:cNvPr>
          <p:cNvSpPr/>
          <p:nvPr/>
        </p:nvSpPr>
        <p:spPr>
          <a:xfrm>
            <a:off x="2776487" y="3226296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72C9B17-BA49-C04A-B337-D613D6B1095B}"/>
              </a:ext>
            </a:extLst>
          </p:cNvPr>
          <p:cNvSpPr txBox="1"/>
          <p:nvPr/>
        </p:nvSpPr>
        <p:spPr>
          <a:xfrm>
            <a:off x="2721743" y="3230441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4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8FC9577-9001-E24B-ADAE-897A5A6175FB}"/>
              </a:ext>
            </a:extLst>
          </p:cNvPr>
          <p:cNvSpPr/>
          <p:nvPr/>
        </p:nvSpPr>
        <p:spPr>
          <a:xfrm>
            <a:off x="3386087" y="2630691"/>
            <a:ext cx="237930" cy="23793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BA01B42-96A1-DB42-B70B-28D4C5D2DFA4}"/>
              </a:ext>
            </a:extLst>
          </p:cNvPr>
          <p:cNvSpPr/>
          <p:nvPr/>
        </p:nvSpPr>
        <p:spPr>
          <a:xfrm>
            <a:off x="1666349" y="3464226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9685A4-006F-F243-8035-D361D554C568}"/>
              </a:ext>
            </a:extLst>
          </p:cNvPr>
          <p:cNvSpPr txBox="1"/>
          <p:nvPr/>
        </p:nvSpPr>
        <p:spPr>
          <a:xfrm>
            <a:off x="1614750" y="3460081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594BC05-A44D-5047-86C0-5A101CFE22EC}"/>
              </a:ext>
            </a:extLst>
          </p:cNvPr>
          <p:cNvCxnSpPr>
            <a:cxnSpLocks/>
            <a:stCxn id="79" idx="4"/>
            <a:endCxn id="87" idx="0"/>
          </p:cNvCxnSpPr>
          <p:nvPr/>
        </p:nvCxnSpPr>
        <p:spPr>
          <a:xfrm>
            <a:off x="1363103" y="2860330"/>
            <a:ext cx="422211" cy="603896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498D8C7-0FC6-2342-801E-BDEEBA9CA293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 flipV="1">
            <a:off x="1482068" y="2366585"/>
            <a:ext cx="749560" cy="374780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C9703D6-95F9-F441-B160-C5D89EC9FB38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2469558" y="2366585"/>
            <a:ext cx="916529" cy="383071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ECD3296-3B93-5E4D-8AEA-F25227E3974B}"/>
              </a:ext>
            </a:extLst>
          </p:cNvPr>
          <p:cNvCxnSpPr>
            <a:cxnSpLocks/>
            <a:stCxn id="85" idx="3"/>
            <a:endCxn id="83" idx="7"/>
          </p:cNvCxnSpPr>
          <p:nvPr/>
        </p:nvCxnSpPr>
        <p:spPr>
          <a:xfrm flipH="1">
            <a:off x="2979573" y="2833777"/>
            <a:ext cx="441358" cy="427363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1DC058-186B-2E4F-A807-9762CDC257E2}"/>
              </a:ext>
            </a:extLst>
          </p:cNvPr>
          <p:cNvCxnSpPr>
            <a:cxnSpLocks/>
            <a:stCxn id="81" idx="3"/>
            <a:endCxn id="87" idx="7"/>
          </p:cNvCxnSpPr>
          <p:nvPr/>
        </p:nvCxnSpPr>
        <p:spPr>
          <a:xfrm flipH="1">
            <a:off x="1869435" y="2450706"/>
            <a:ext cx="397037" cy="1048364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44B3502-AFDF-D94E-804D-309BA133D3D6}"/>
              </a:ext>
            </a:extLst>
          </p:cNvPr>
          <p:cNvCxnSpPr>
            <a:cxnSpLocks/>
            <a:stCxn id="83" idx="2"/>
            <a:endCxn id="87" idx="6"/>
          </p:cNvCxnSpPr>
          <p:nvPr/>
        </p:nvCxnSpPr>
        <p:spPr>
          <a:xfrm flipH="1">
            <a:off x="1904279" y="3345261"/>
            <a:ext cx="872208" cy="237930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6B8F24C-0BB6-2842-9420-36287FE67B1D}"/>
              </a:ext>
            </a:extLst>
          </p:cNvPr>
          <p:cNvCxnSpPr>
            <a:cxnSpLocks/>
            <a:stCxn id="81" idx="5"/>
            <a:endCxn id="83" idx="1"/>
          </p:cNvCxnSpPr>
          <p:nvPr/>
        </p:nvCxnSpPr>
        <p:spPr>
          <a:xfrm>
            <a:off x="2434714" y="2450706"/>
            <a:ext cx="376617" cy="810434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D4D9BD2-EBEF-054C-823C-ECB10364CB92}"/>
              </a:ext>
            </a:extLst>
          </p:cNvPr>
          <p:cNvSpPr txBox="1"/>
          <p:nvPr/>
        </p:nvSpPr>
        <p:spPr>
          <a:xfrm>
            <a:off x="1672113" y="2353915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1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A9901D-7698-4E49-9A0B-CE05D0BA6F7E}"/>
              </a:ext>
            </a:extLst>
          </p:cNvPr>
          <p:cNvSpPr txBox="1"/>
          <p:nvPr/>
        </p:nvSpPr>
        <p:spPr>
          <a:xfrm>
            <a:off x="1258443" y="3146726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0.6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B9A03F8-8192-DC48-933B-FA3D1234AF6D}"/>
              </a:ext>
            </a:extLst>
          </p:cNvPr>
          <p:cNvSpPr txBox="1"/>
          <p:nvPr/>
        </p:nvSpPr>
        <p:spPr>
          <a:xfrm>
            <a:off x="2021044" y="2843144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2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90F23F2-5B19-C04E-A3C8-383111E23DC0}"/>
              </a:ext>
            </a:extLst>
          </p:cNvPr>
          <p:cNvSpPr txBox="1"/>
          <p:nvPr/>
        </p:nvSpPr>
        <p:spPr>
          <a:xfrm>
            <a:off x="2177450" y="343505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1.5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449AC7-CBBB-4943-9664-970737A4ED80}"/>
              </a:ext>
            </a:extLst>
          </p:cNvPr>
          <p:cNvSpPr txBox="1"/>
          <p:nvPr/>
        </p:nvSpPr>
        <p:spPr>
          <a:xfrm>
            <a:off x="2582543" y="2752006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1.2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61BEE07-C68A-004D-B740-0224045845D7}"/>
              </a:ext>
            </a:extLst>
          </p:cNvPr>
          <p:cNvSpPr txBox="1"/>
          <p:nvPr/>
        </p:nvSpPr>
        <p:spPr>
          <a:xfrm>
            <a:off x="2847174" y="2368685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1.8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3FD62F-F62D-7D4B-88CB-D66D185B40A8}"/>
              </a:ext>
            </a:extLst>
          </p:cNvPr>
          <p:cNvSpPr txBox="1"/>
          <p:nvPr/>
        </p:nvSpPr>
        <p:spPr>
          <a:xfrm>
            <a:off x="3098360" y="3000346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0.8 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3E8DE15-52DD-774C-AD25-72D81D2B0761}"/>
              </a:ext>
            </a:extLst>
          </p:cNvPr>
          <p:cNvCxnSpPr>
            <a:cxnSpLocks/>
            <a:stCxn id="79" idx="6"/>
            <a:endCxn id="81" idx="2"/>
          </p:cNvCxnSpPr>
          <p:nvPr/>
        </p:nvCxnSpPr>
        <p:spPr>
          <a:xfrm flipV="1">
            <a:off x="1482068" y="2366585"/>
            <a:ext cx="749560" cy="3747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50587D-F3D0-AE40-9F88-2720A1C18460}"/>
              </a:ext>
            </a:extLst>
          </p:cNvPr>
          <p:cNvSpPr txBox="1"/>
          <p:nvPr/>
        </p:nvSpPr>
        <p:spPr>
          <a:xfrm>
            <a:off x="1192539" y="2618254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64C13CC-9370-204F-907B-48EFE823F555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>
            <a:off x="2469558" y="2366585"/>
            <a:ext cx="916529" cy="3830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109237DE-74F7-CF41-AC81-1E8AAFA95A20}"/>
              </a:ext>
            </a:extLst>
          </p:cNvPr>
          <p:cNvSpPr txBox="1"/>
          <p:nvPr/>
        </p:nvSpPr>
        <p:spPr>
          <a:xfrm>
            <a:off x="2186922" y="2244525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099F93-F2B4-734C-B652-706AB40DC8CF}"/>
              </a:ext>
            </a:extLst>
          </p:cNvPr>
          <p:cNvSpPr txBox="1"/>
          <p:nvPr/>
        </p:nvSpPr>
        <p:spPr>
          <a:xfrm>
            <a:off x="3334488" y="2638616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5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91BE830-9998-314C-805D-473E3DEF0338}"/>
              </a:ext>
            </a:extLst>
          </p:cNvPr>
          <p:cNvSpPr/>
          <p:nvPr/>
        </p:nvSpPr>
        <p:spPr>
          <a:xfrm>
            <a:off x="6529310" y="2745051"/>
            <a:ext cx="237930" cy="23793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0E6D0A8-6619-514D-9A53-07F43362754D}"/>
              </a:ext>
            </a:extLst>
          </p:cNvPr>
          <p:cNvSpPr/>
          <p:nvPr/>
        </p:nvSpPr>
        <p:spPr>
          <a:xfrm>
            <a:off x="7177993" y="2739855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04F8F5-2F04-9E4F-BA6A-8F5FAF774132}"/>
              </a:ext>
            </a:extLst>
          </p:cNvPr>
          <p:cNvSpPr/>
          <p:nvPr/>
        </p:nvSpPr>
        <p:spPr>
          <a:xfrm>
            <a:off x="7780933" y="2744380"/>
            <a:ext cx="237930" cy="23793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86EEE11-8A04-D444-A672-5266C39AF354}"/>
              </a:ext>
            </a:extLst>
          </p:cNvPr>
          <p:cNvSpPr txBox="1"/>
          <p:nvPr/>
        </p:nvSpPr>
        <p:spPr>
          <a:xfrm>
            <a:off x="4369175" y="2699344"/>
            <a:ext cx="219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Distance Path: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68DEFBD-E6AF-8640-AF3A-3C3A6A341686}"/>
              </a:ext>
            </a:extLst>
          </p:cNvPr>
          <p:cNvCxnSpPr>
            <a:cxnSpLocks/>
            <a:stCxn id="120" idx="6"/>
            <a:endCxn id="122" idx="2"/>
          </p:cNvCxnSpPr>
          <p:nvPr/>
        </p:nvCxnSpPr>
        <p:spPr>
          <a:xfrm flipV="1">
            <a:off x="6767240" y="2858820"/>
            <a:ext cx="410753" cy="5196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BFA0E5E-E426-0045-8DE7-E08ECABA279F}"/>
              </a:ext>
            </a:extLst>
          </p:cNvPr>
          <p:cNvSpPr txBox="1"/>
          <p:nvPr/>
        </p:nvSpPr>
        <p:spPr>
          <a:xfrm>
            <a:off x="6477711" y="2740905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A603FC1-8D19-B14D-A813-017C55553C9F}"/>
              </a:ext>
            </a:extLst>
          </p:cNvPr>
          <p:cNvCxnSpPr>
            <a:cxnSpLocks/>
            <a:stCxn id="122" idx="6"/>
            <a:endCxn id="124" idx="2"/>
          </p:cNvCxnSpPr>
          <p:nvPr/>
        </p:nvCxnSpPr>
        <p:spPr>
          <a:xfrm>
            <a:off x="7415923" y="2858820"/>
            <a:ext cx="365010" cy="4525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79FD6A2-4CD7-4841-9D98-07B8E009EA31}"/>
              </a:ext>
            </a:extLst>
          </p:cNvPr>
          <p:cNvSpPr txBox="1"/>
          <p:nvPr/>
        </p:nvSpPr>
        <p:spPr>
          <a:xfrm>
            <a:off x="7133287" y="2736760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101092A-A4A9-E24A-9455-D98E52D6AF25}"/>
              </a:ext>
            </a:extLst>
          </p:cNvPr>
          <p:cNvSpPr txBox="1"/>
          <p:nvPr/>
        </p:nvSpPr>
        <p:spPr>
          <a:xfrm>
            <a:off x="7729334" y="2752305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5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3F081E40-800C-CCAA-7F34-CCCEE94F27D2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CA1674B0-8F78-CA05-D2C2-C1CB13825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4767624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Path Finding – Dijkstra’s Algorithm</a:t>
            </a:r>
          </a:p>
        </p:txBody>
      </p:sp>
    </p:spTree>
    <p:extLst>
      <p:ext uri="{BB962C8B-B14F-4D97-AF65-F5344CB8AC3E}">
        <p14:creationId xmlns:p14="http://schemas.microsoft.com/office/powerpoint/2010/main" val="217479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3F081E40-800C-CCAA-7F34-CCCEE94F27D2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CA1674B0-8F78-CA05-D2C2-C1CB13825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7172248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Path Finding – Modified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EE7DA4-8D8C-E8DA-622C-9BF2FF936417}"/>
                  </a:ext>
                </a:extLst>
              </p:cNvPr>
              <p:cNvSpPr txBox="1"/>
              <p:nvPr/>
            </p:nvSpPr>
            <p:spPr>
              <a:xfrm>
                <a:off x="313134" y="1522064"/>
                <a:ext cx="81512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Adjust the parameters of the algorithm to </a:t>
                </a:r>
                <a:r>
                  <a:rPr lang="en-GB" b="1" dirty="0"/>
                  <a:t>maximise</a:t>
                </a:r>
                <a:r>
                  <a:rPr lang="en-GB" dirty="0"/>
                  <a:t> a parameter, such as </a:t>
                </a:r>
                <a:r>
                  <a:rPr lang="en-GB" u="sng" dirty="0"/>
                  <a:t>probability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Rather than a distance value, each edge has a probability of </a:t>
                </a:r>
                <a:r>
                  <a:rPr lang="en-GB" u="sng" dirty="0"/>
                  <a:t>success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</a:t>
                </a:r>
                <a:r>
                  <a:rPr lang="en-GB" u="sng" dirty="0"/>
                  <a:t>failure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EE7DA4-8D8C-E8DA-622C-9BF2FF93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4" y="1522064"/>
                <a:ext cx="8151270" cy="584775"/>
              </a:xfrm>
              <a:prstGeom prst="rect">
                <a:avLst/>
              </a:prstGeom>
              <a:blipFill>
                <a:blip r:embed="rId2"/>
                <a:stretch>
                  <a:fillRect l="-311" t="-4255" b="-10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A8547008-EA8D-2395-FE7C-1DBAB13BBBE6}"/>
              </a:ext>
            </a:extLst>
          </p:cNvPr>
          <p:cNvSpPr/>
          <p:nvPr/>
        </p:nvSpPr>
        <p:spPr>
          <a:xfrm>
            <a:off x="3130908" y="2890532"/>
            <a:ext cx="237930" cy="23793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2246DC4-23C0-358D-75A7-48226CCBA847}"/>
              </a:ext>
            </a:extLst>
          </p:cNvPr>
          <p:cNvSpPr/>
          <p:nvPr/>
        </p:nvSpPr>
        <p:spPr>
          <a:xfrm>
            <a:off x="7770165" y="2768836"/>
            <a:ext cx="237930" cy="23793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25DB86C-42FB-7079-5425-2BBB7A051988}"/>
              </a:ext>
            </a:extLst>
          </p:cNvPr>
          <p:cNvSpPr/>
          <p:nvPr/>
        </p:nvSpPr>
        <p:spPr>
          <a:xfrm>
            <a:off x="5962242" y="2785849"/>
            <a:ext cx="237930" cy="23793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CF7FA5-1D94-ECA7-03DD-6FA21C92C5CB}"/>
              </a:ext>
            </a:extLst>
          </p:cNvPr>
          <p:cNvSpPr/>
          <p:nvPr/>
        </p:nvSpPr>
        <p:spPr>
          <a:xfrm>
            <a:off x="6610925" y="2780653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9650174-E568-A48C-4A0B-CDF51835B08F}"/>
              </a:ext>
            </a:extLst>
          </p:cNvPr>
          <p:cNvSpPr txBox="1"/>
          <p:nvPr/>
        </p:nvSpPr>
        <p:spPr>
          <a:xfrm>
            <a:off x="3802107" y="2740142"/>
            <a:ext cx="2230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Highest Probability Path: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E0DF8DB-AFB0-308D-AF4D-09E72B611AEC}"/>
              </a:ext>
            </a:extLst>
          </p:cNvPr>
          <p:cNvCxnSpPr>
            <a:cxnSpLocks/>
            <a:stCxn id="117" idx="6"/>
            <a:endCxn id="119" idx="2"/>
          </p:cNvCxnSpPr>
          <p:nvPr/>
        </p:nvCxnSpPr>
        <p:spPr>
          <a:xfrm flipV="1">
            <a:off x="6200172" y="2899618"/>
            <a:ext cx="410753" cy="5196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99E15A4-86BB-A47E-9794-79280F01695A}"/>
              </a:ext>
            </a:extLst>
          </p:cNvPr>
          <p:cNvSpPr txBox="1"/>
          <p:nvPr/>
        </p:nvSpPr>
        <p:spPr>
          <a:xfrm>
            <a:off x="5918573" y="2775655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99C09EE-9C34-199C-75BA-95EE0ADA507A}"/>
              </a:ext>
            </a:extLst>
          </p:cNvPr>
          <p:cNvCxnSpPr>
            <a:cxnSpLocks/>
            <a:stCxn id="119" idx="6"/>
            <a:endCxn id="198" idx="2"/>
          </p:cNvCxnSpPr>
          <p:nvPr/>
        </p:nvCxnSpPr>
        <p:spPr>
          <a:xfrm flipV="1">
            <a:off x="6848855" y="2896276"/>
            <a:ext cx="359095" cy="3342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1C7A1BD-1FCD-60EF-BB78-CC4F8912E6C9}"/>
              </a:ext>
            </a:extLst>
          </p:cNvPr>
          <p:cNvSpPr txBox="1"/>
          <p:nvPr/>
        </p:nvSpPr>
        <p:spPr>
          <a:xfrm>
            <a:off x="6566219" y="2777558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3B7F21D6-82F4-8247-5306-97114BCE67D8}"/>
              </a:ext>
            </a:extLst>
          </p:cNvPr>
          <p:cNvSpPr/>
          <p:nvPr/>
        </p:nvSpPr>
        <p:spPr>
          <a:xfrm>
            <a:off x="988959" y="2882241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BAC5F54-CF4D-DF7C-B1B3-472A0614345D}"/>
              </a:ext>
            </a:extLst>
          </p:cNvPr>
          <p:cNvSpPr/>
          <p:nvPr/>
        </p:nvSpPr>
        <p:spPr>
          <a:xfrm>
            <a:off x="1976449" y="2507461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24EB799-92F7-4603-E5D0-3EE38B361F4B}"/>
              </a:ext>
            </a:extLst>
          </p:cNvPr>
          <p:cNvSpPr txBox="1"/>
          <p:nvPr/>
        </p:nvSpPr>
        <p:spPr>
          <a:xfrm>
            <a:off x="5771447" y="2080983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3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E68608A-2F5D-0BE4-74C3-132BFAE950FE}"/>
              </a:ext>
            </a:extLst>
          </p:cNvPr>
          <p:cNvSpPr/>
          <p:nvPr/>
        </p:nvSpPr>
        <p:spPr>
          <a:xfrm>
            <a:off x="2521308" y="3486137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D05D4-EA78-F12E-E6BD-5E5BAA7FF1F9}"/>
              </a:ext>
            </a:extLst>
          </p:cNvPr>
          <p:cNvSpPr txBox="1"/>
          <p:nvPr/>
        </p:nvSpPr>
        <p:spPr>
          <a:xfrm>
            <a:off x="2470868" y="3479167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4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85F6F88-7259-A875-0200-A56BB47A0219}"/>
              </a:ext>
            </a:extLst>
          </p:cNvPr>
          <p:cNvSpPr/>
          <p:nvPr/>
        </p:nvSpPr>
        <p:spPr>
          <a:xfrm>
            <a:off x="3130908" y="2890532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AD5F837-4043-55B8-3F6E-5B0CEBEB1709}"/>
              </a:ext>
            </a:extLst>
          </p:cNvPr>
          <p:cNvSpPr/>
          <p:nvPr/>
        </p:nvSpPr>
        <p:spPr>
          <a:xfrm>
            <a:off x="1411170" y="3724067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FA9AA52-9225-9D38-7A6F-CBA10E23D2B8}"/>
              </a:ext>
            </a:extLst>
          </p:cNvPr>
          <p:cNvSpPr txBox="1"/>
          <p:nvPr/>
        </p:nvSpPr>
        <p:spPr>
          <a:xfrm>
            <a:off x="1364226" y="3725388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99D99E2-FA87-E834-5A7E-1D0A5A0DA9BB}"/>
              </a:ext>
            </a:extLst>
          </p:cNvPr>
          <p:cNvCxnSpPr>
            <a:cxnSpLocks/>
            <a:stCxn id="157" idx="5"/>
            <a:endCxn id="163" idx="0"/>
          </p:cNvCxnSpPr>
          <p:nvPr/>
        </p:nvCxnSpPr>
        <p:spPr>
          <a:xfrm>
            <a:off x="1192045" y="3085327"/>
            <a:ext cx="338090" cy="638740"/>
          </a:xfrm>
          <a:prstGeom prst="line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282CB5E-8F9E-DCE9-957E-AA5C27020445}"/>
              </a:ext>
            </a:extLst>
          </p:cNvPr>
          <p:cNvCxnSpPr>
            <a:cxnSpLocks/>
            <a:stCxn id="157" idx="6"/>
            <a:endCxn id="158" idx="3"/>
          </p:cNvCxnSpPr>
          <p:nvPr/>
        </p:nvCxnSpPr>
        <p:spPr>
          <a:xfrm flipV="1">
            <a:off x="1226889" y="2710547"/>
            <a:ext cx="784404" cy="290659"/>
          </a:xfrm>
          <a:prstGeom prst="line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EECC24D-37D8-44D2-5787-B9F8F2CCA1C4}"/>
              </a:ext>
            </a:extLst>
          </p:cNvPr>
          <p:cNvSpPr txBox="1"/>
          <p:nvPr/>
        </p:nvSpPr>
        <p:spPr>
          <a:xfrm>
            <a:off x="1454434" y="2828175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0.5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9632D38-7E72-0891-C214-8730F61BEC63}"/>
              </a:ext>
            </a:extLst>
          </p:cNvPr>
          <p:cNvSpPr txBox="1"/>
          <p:nvPr/>
        </p:nvSpPr>
        <p:spPr>
          <a:xfrm>
            <a:off x="1270785" y="3211721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0.7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1B62BE5-BCE5-AD78-C6FD-0986B78BC03C}"/>
              </a:ext>
            </a:extLst>
          </p:cNvPr>
          <p:cNvSpPr txBox="1"/>
          <p:nvPr/>
        </p:nvSpPr>
        <p:spPr>
          <a:xfrm>
            <a:off x="992388" y="3358881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5"/>
                </a:solidFill>
              </a:rPr>
              <a:t>0.8</a:t>
            </a:r>
            <a:r>
              <a:rPr lang="en-GB" sz="10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8A0A185-A874-36E8-2F9D-7E71DF7854FA}"/>
              </a:ext>
            </a:extLst>
          </p:cNvPr>
          <p:cNvCxnSpPr>
            <a:cxnSpLocks/>
            <a:stCxn id="163" idx="1"/>
            <a:endCxn id="157" idx="4"/>
          </p:cNvCxnSpPr>
          <p:nvPr/>
        </p:nvCxnSpPr>
        <p:spPr>
          <a:xfrm flipH="1" flipV="1">
            <a:off x="1107924" y="3120171"/>
            <a:ext cx="338090" cy="638740"/>
          </a:xfrm>
          <a:prstGeom prst="line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DFB2968-909B-DA50-76BF-E251371B710E}"/>
              </a:ext>
            </a:extLst>
          </p:cNvPr>
          <p:cNvCxnSpPr>
            <a:cxnSpLocks/>
            <a:stCxn id="163" idx="7"/>
            <a:endCxn id="158" idx="4"/>
          </p:cNvCxnSpPr>
          <p:nvPr/>
        </p:nvCxnSpPr>
        <p:spPr>
          <a:xfrm flipV="1">
            <a:off x="1614256" y="2745391"/>
            <a:ext cx="481158" cy="1013520"/>
          </a:xfrm>
          <a:prstGeom prst="line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E54518B6-7DBB-7682-DA90-83B346E22CB3}"/>
              </a:ext>
            </a:extLst>
          </p:cNvPr>
          <p:cNvSpPr txBox="1"/>
          <p:nvPr/>
        </p:nvSpPr>
        <p:spPr>
          <a:xfrm>
            <a:off x="1789918" y="3157611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5"/>
                </a:solidFill>
              </a:rPr>
              <a:t>0.6</a:t>
            </a:r>
            <a:r>
              <a:rPr lang="en-GB" sz="10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FEC242E-CFE1-5614-3539-62C60BADC50F}"/>
              </a:ext>
            </a:extLst>
          </p:cNvPr>
          <p:cNvCxnSpPr>
            <a:cxnSpLocks/>
            <a:stCxn id="163" idx="7"/>
            <a:endCxn id="160" idx="2"/>
          </p:cNvCxnSpPr>
          <p:nvPr/>
        </p:nvCxnSpPr>
        <p:spPr>
          <a:xfrm flipV="1">
            <a:off x="1614256" y="3605102"/>
            <a:ext cx="907052" cy="153809"/>
          </a:xfrm>
          <a:prstGeom prst="line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5122143-DAB6-0821-0D3D-F66C233C9F95}"/>
              </a:ext>
            </a:extLst>
          </p:cNvPr>
          <p:cNvSpPr txBox="1"/>
          <p:nvPr/>
        </p:nvSpPr>
        <p:spPr>
          <a:xfrm>
            <a:off x="1862985" y="3477884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5"/>
                </a:solidFill>
              </a:rPr>
              <a:t>0.7</a:t>
            </a:r>
            <a:r>
              <a:rPr lang="en-GB" sz="10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84B4EDCE-7501-E819-E728-9605AC21425C}"/>
              </a:ext>
            </a:extLst>
          </p:cNvPr>
          <p:cNvCxnSpPr>
            <a:cxnSpLocks/>
            <a:stCxn id="158" idx="2"/>
            <a:endCxn id="157" idx="7"/>
          </p:cNvCxnSpPr>
          <p:nvPr/>
        </p:nvCxnSpPr>
        <p:spPr>
          <a:xfrm flipH="1">
            <a:off x="1192045" y="2626426"/>
            <a:ext cx="784404" cy="290659"/>
          </a:xfrm>
          <a:prstGeom prst="line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067D76F-CEC4-3543-A09E-269C8ADECFA5}"/>
              </a:ext>
            </a:extLst>
          </p:cNvPr>
          <p:cNvCxnSpPr>
            <a:cxnSpLocks/>
            <a:stCxn id="158" idx="3"/>
            <a:endCxn id="163" idx="0"/>
          </p:cNvCxnSpPr>
          <p:nvPr/>
        </p:nvCxnSpPr>
        <p:spPr>
          <a:xfrm flipH="1">
            <a:off x="1530135" y="2710547"/>
            <a:ext cx="481158" cy="1013520"/>
          </a:xfrm>
          <a:prstGeom prst="line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EFFF7B9-75B8-3C15-965D-ECE5A7984264}"/>
              </a:ext>
            </a:extLst>
          </p:cNvPr>
          <p:cNvCxnSpPr>
            <a:cxnSpLocks/>
            <a:stCxn id="158" idx="4"/>
            <a:endCxn id="160" idx="1"/>
          </p:cNvCxnSpPr>
          <p:nvPr/>
        </p:nvCxnSpPr>
        <p:spPr>
          <a:xfrm>
            <a:off x="2095414" y="2745391"/>
            <a:ext cx="460738" cy="775590"/>
          </a:xfrm>
          <a:prstGeom prst="line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51E16A15-1C0A-7ADB-93B0-C7EE2E1963EE}"/>
              </a:ext>
            </a:extLst>
          </p:cNvPr>
          <p:cNvSpPr txBox="1"/>
          <p:nvPr/>
        </p:nvSpPr>
        <p:spPr>
          <a:xfrm>
            <a:off x="1396767" y="256909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0.4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BFBE18-7962-B93D-6ACE-B6E20AE8E9B6}"/>
              </a:ext>
            </a:extLst>
          </p:cNvPr>
          <p:cNvSpPr txBox="1"/>
          <p:nvPr/>
        </p:nvSpPr>
        <p:spPr>
          <a:xfrm>
            <a:off x="1519560" y="3017678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0.4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3D91B4D-5381-C91B-0BA4-D0F8DCF5C4DF}"/>
              </a:ext>
            </a:extLst>
          </p:cNvPr>
          <p:cNvSpPr txBox="1"/>
          <p:nvPr/>
        </p:nvSpPr>
        <p:spPr>
          <a:xfrm>
            <a:off x="2032922" y="3029876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0.5 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DE79553-A871-7CEF-2A04-C67ABF9D7708}"/>
              </a:ext>
            </a:extLst>
          </p:cNvPr>
          <p:cNvCxnSpPr>
            <a:cxnSpLocks/>
            <a:stCxn id="158" idx="6"/>
            <a:endCxn id="162" idx="2"/>
          </p:cNvCxnSpPr>
          <p:nvPr/>
        </p:nvCxnSpPr>
        <p:spPr>
          <a:xfrm>
            <a:off x="2214379" y="2626426"/>
            <a:ext cx="916529" cy="383071"/>
          </a:xfrm>
          <a:prstGeom prst="line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28A81CCA-4844-838D-4984-7A7BB8011306}"/>
              </a:ext>
            </a:extLst>
          </p:cNvPr>
          <p:cNvSpPr txBox="1"/>
          <p:nvPr/>
        </p:nvSpPr>
        <p:spPr>
          <a:xfrm>
            <a:off x="2387463" y="2750877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0.2 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1099494-9CAF-28B5-2051-098699370C3F}"/>
              </a:ext>
            </a:extLst>
          </p:cNvPr>
          <p:cNvCxnSpPr>
            <a:cxnSpLocks/>
            <a:stCxn id="160" idx="3"/>
            <a:endCxn id="163" idx="6"/>
          </p:cNvCxnSpPr>
          <p:nvPr/>
        </p:nvCxnSpPr>
        <p:spPr>
          <a:xfrm flipH="1">
            <a:off x="1649100" y="3689223"/>
            <a:ext cx="907052" cy="153809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BF065E7-D0E2-E6B1-93FB-324C3B6F938E}"/>
              </a:ext>
            </a:extLst>
          </p:cNvPr>
          <p:cNvCxnSpPr>
            <a:cxnSpLocks/>
            <a:stCxn id="160" idx="6"/>
            <a:endCxn id="162" idx="4"/>
          </p:cNvCxnSpPr>
          <p:nvPr/>
        </p:nvCxnSpPr>
        <p:spPr>
          <a:xfrm flipV="1">
            <a:off x="2759238" y="3128462"/>
            <a:ext cx="490635" cy="47664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F6757D9-EEF9-CE06-B87D-67280E6E537A}"/>
              </a:ext>
            </a:extLst>
          </p:cNvPr>
          <p:cNvCxnSpPr>
            <a:cxnSpLocks/>
            <a:stCxn id="160" idx="0"/>
            <a:endCxn id="158" idx="5"/>
          </p:cNvCxnSpPr>
          <p:nvPr/>
        </p:nvCxnSpPr>
        <p:spPr>
          <a:xfrm flipH="1" flipV="1">
            <a:off x="2179535" y="2710547"/>
            <a:ext cx="460738" cy="77559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1629D00F-2B9C-F447-C4AA-60900D96F524}"/>
              </a:ext>
            </a:extLst>
          </p:cNvPr>
          <p:cNvSpPr txBox="1"/>
          <p:nvPr/>
        </p:nvSpPr>
        <p:spPr>
          <a:xfrm>
            <a:off x="1939788" y="3729596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0.3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46193E1-F296-9D5D-19E9-C02E3E73EA3E}"/>
              </a:ext>
            </a:extLst>
          </p:cNvPr>
          <p:cNvSpPr txBox="1"/>
          <p:nvPr/>
        </p:nvSpPr>
        <p:spPr>
          <a:xfrm>
            <a:off x="2368087" y="296858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0.2 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9E5AA05-70FC-885C-E7C8-31A37D437871}"/>
              </a:ext>
            </a:extLst>
          </p:cNvPr>
          <p:cNvSpPr txBox="1"/>
          <p:nvPr/>
        </p:nvSpPr>
        <p:spPr>
          <a:xfrm>
            <a:off x="2918121" y="330412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0.9 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E6BD91B-2F3E-798C-159E-62ABAC3324BB}"/>
              </a:ext>
            </a:extLst>
          </p:cNvPr>
          <p:cNvCxnSpPr>
            <a:cxnSpLocks/>
            <a:stCxn id="162" idx="1"/>
            <a:endCxn id="158" idx="7"/>
          </p:cNvCxnSpPr>
          <p:nvPr/>
        </p:nvCxnSpPr>
        <p:spPr>
          <a:xfrm flipH="1" flipV="1">
            <a:off x="2179535" y="2542305"/>
            <a:ext cx="986217" cy="383071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7A23C57-0609-6756-C068-2BB28359E50B}"/>
              </a:ext>
            </a:extLst>
          </p:cNvPr>
          <p:cNvCxnSpPr>
            <a:cxnSpLocks/>
            <a:stCxn id="162" idx="3"/>
            <a:endCxn id="160" idx="7"/>
          </p:cNvCxnSpPr>
          <p:nvPr/>
        </p:nvCxnSpPr>
        <p:spPr>
          <a:xfrm flipH="1">
            <a:off x="2724394" y="3093618"/>
            <a:ext cx="441358" cy="427363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D5A77E68-964D-4F9D-E614-735DDE7629DA}"/>
              </a:ext>
            </a:extLst>
          </p:cNvPr>
          <p:cNvSpPr txBox="1"/>
          <p:nvPr/>
        </p:nvSpPr>
        <p:spPr>
          <a:xfrm>
            <a:off x="2699446" y="3120951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10000"/>
                  </a:schemeClr>
                </a:solidFill>
              </a:rPr>
              <a:t>0.3 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2350348-EB41-6366-BD45-EC1B5EE6ECC4}"/>
              </a:ext>
            </a:extLst>
          </p:cNvPr>
          <p:cNvSpPr txBox="1"/>
          <p:nvPr/>
        </p:nvSpPr>
        <p:spPr>
          <a:xfrm>
            <a:off x="2638084" y="255654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10000"/>
                  </a:schemeClr>
                </a:solidFill>
              </a:rPr>
              <a:t>0.7 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B6B342C-168C-4F82-D5F9-6FDDC19AE2B7}"/>
              </a:ext>
            </a:extLst>
          </p:cNvPr>
          <p:cNvSpPr/>
          <p:nvPr/>
        </p:nvSpPr>
        <p:spPr>
          <a:xfrm>
            <a:off x="989303" y="2881851"/>
            <a:ext cx="237930" cy="23793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F85C88B-283C-81E8-ABB6-DFB66FA5C146}"/>
              </a:ext>
            </a:extLst>
          </p:cNvPr>
          <p:cNvSpPr txBox="1"/>
          <p:nvPr/>
        </p:nvSpPr>
        <p:spPr>
          <a:xfrm>
            <a:off x="941184" y="2875523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4565FB6-E7A7-2294-6252-6B2541B894EA}"/>
              </a:ext>
            </a:extLst>
          </p:cNvPr>
          <p:cNvCxnSpPr>
            <a:cxnSpLocks/>
            <a:stCxn id="193" idx="5"/>
            <a:endCxn id="163" idx="0"/>
          </p:cNvCxnSpPr>
          <p:nvPr/>
        </p:nvCxnSpPr>
        <p:spPr>
          <a:xfrm>
            <a:off x="1192389" y="3084937"/>
            <a:ext cx="337746" cy="639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EE4C42C-D77A-CB84-5133-8CB2BCCD12B7}"/>
              </a:ext>
            </a:extLst>
          </p:cNvPr>
          <p:cNvCxnSpPr>
            <a:cxnSpLocks/>
            <a:stCxn id="163" idx="7"/>
            <a:endCxn id="160" idx="2"/>
          </p:cNvCxnSpPr>
          <p:nvPr/>
        </p:nvCxnSpPr>
        <p:spPr>
          <a:xfrm flipV="1">
            <a:off x="1614256" y="3605102"/>
            <a:ext cx="907052" cy="1538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A79A468-D7DB-AA74-77C0-CE014FECB3E3}"/>
              </a:ext>
            </a:extLst>
          </p:cNvPr>
          <p:cNvCxnSpPr>
            <a:cxnSpLocks/>
            <a:stCxn id="67" idx="4"/>
            <a:endCxn id="160" idx="6"/>
          </p:cNvCxnSpPr>
          <p:nvPr/>
        </p:nvCxnSpPr>
        <p:spPr>
          <a:xfrm flipH="1">
            <a:off x="2759238" y="3128462"/>
            <a:ext cx="490635" cy="476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3172B2C8-1785-AA91-9454-B973C730B126}"/>
              </a:ext>
            </a:extLst>
          </p:cNvPr>
          <p:cNvSpPr/>
          <p:nvPr/>
        </p:nvSpPr>
        <p:spPr>
          <a:xfrm>
            <a:off x="7207950" y="2777311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B4A2425-0E53-5A48-FD1B-99475C1D148C}"/>
              </a:ext>
            </a:extLst>
          </p:cNvPr>
          <p:cNvSpPr txBox="1"/>
          <p:nvPr/>
        </p:nvSpPr>
        <p:spPr>
          <a:xfrm>
            <a:off x="7156351" y="2769020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4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FCAD6EA-25EA-D203-09FB-34FE6F9D14C9}"/>
              </a:ext>
            </a:extLst>
          </p:cNvPr>
          <p:cNvSpPr txBox="1"/>
          <p:nvPr/>
        </p:nvSpPr>
        <p:spPr>
          <a:xfrm>
            <a:off x="7715580" y="2764690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5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3E37130-AE6F-EB01-AAFF-C3F0EF11C49D}"/>
              </a:ext>
            </a:extLst>
          </p:cNvPr>
          <p:cNvCxnSpPr>
            <a:cxnSpLocks/>
            <a:stCxn id="198" idx="6"/>
            <a:endCxn id="68" idx="2"/>
          </p:cNvCxnSpPr>
          <p:nvPr/>
        </p:nvCxnSpPr>
        <p:spPr>
          <a:xfrm flipV="1">
            <a:off x="7445880" y="2887801"/>
            <a:ext cx="324285" cy="8475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662684A-FE56-6720-0360-3627D9331295}"/>
                  </a:ext>
                </a:extLst>
              </p:cNvPr>
              <p:cNvSpPr txBox="1"/>
              <p:nvPr/>
            </p:nvSpPr>
            <p:spPr>
              <a:xfrm>
                <a:off x="6243387" y="3053232"/>
                <a:ext cx="211365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0.7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  ×  </m:t>
                    </m:r>
                    <m:r>
                      <a:rPr lang="en-GB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0.7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 ×  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0.9</m:t>
                    </m:r>
                    <m:r>
                      <a:rPr lang="en-GB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/>
                  <a:t> 44%</a:t>
                </a:r>
              </a:p>
            </p:txBody>
          </p:sp>
        </mc:Choice>
        <mc:Fallback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5662684A-FE56-6720-0360-3627D9331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87" y="3053232"/>
                <a:ext cx="2113656" cy="246221"/>
              </a:xfrm>
              <a:prstGeom prst="rect">
                <a:avLst/>
              </a:prstGeom>
              <a:blipFill>
                <a:blip r:embed="rId3"/>
                <a:stretch>
                  <a:fillRect l="-3571" t="-25000" r="-4762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Oval 202">
            <a:extLst>
              <a:ext uri="{FF2B5EF4-FFF2-40B4-BE49-F238E27FC236}">
                <a16:creationId xmlns:a16="http://schemas.microsoft.com/office/drawing/2014/main" id="{63B35200-9A13-DEC3-2A96-ECEC6A833987}"/>
              </a:ext>
            </a:extLst>
          </p:cNvPr>
          <p:cNvSpPr/>
          <p:nvPr/>
        </p:nvSpPr>
        <p:spPr>
          <a:xfrm>
            <a:off x="6083548" y="3359850"/>
            <a:ext cx="237930" cy="23793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4FBFEDB-FC90-1902-9CFD-B34C733EB484}"/>
              </a:ext>
            </a:extLst>
          </p:cNvPr>
          <p:cNvSpPr/>
          <p:nvPr/>
        </p:nvSpPr>
        <p:spPr>
          <a:xfrm>
            <a:off x="6732231" y="3354654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7B36330-0AA2-0DAF-1C89-3ABFECD88B79}"/>
              </a:ext>
            </a:extLst>
          </p:cNvPr>
          <p:cNvSpPr/>
          <p:nvPr/>
        </p:nvSpPr>
        <p:spPr>
          <a:xfrm>
            <a:off x="7335171" y="3359179"/>
            <a:ext cx="237930" cy="23793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9F80BC9-9458-E694-D782-7E65933AA777}"/>
              </a:ext>
            </a:extLst>
          </p:cNvPr>
          <p:cNvSpPr txBox="1"/>
          <p:nvPr/>
        </p:nvSpPr>
        <p:spPr>
          <a:xfrm>
            <a:off x="3923413" y="3314143"/>
            <a:ext cx="219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Shortest Distance Path: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BFF2DC8-B99C-B941-5B8A-688B6D247561}"/>
              </a:ext>
            </a:extLst>
          </p:cNvPr>
          <p:cNvCxnSpPr>
            <a:cxnSpLocks/>
            <a:stCxn id="203" idx="6"/>
            <a:endCxn id="204" idx="2"/>
          </p:cNvCxnSpPr>
          <p:nvPr/>
        </p:nvCxnSpPr>
        <p:spPr>
          <a:xfrm flipV="1">
            <a:off x="6321478" y="3473619"/>
            <a:ext cx="410753" cy="5196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E7665E11-4EAF-76EF-15EF-460C774DE4E6}"/>
              </a:ext>
            </a:extLst>
          </p:cNvPr>
          <p:cNvSpPr txBox="1"/>
          <p:nvPr/>
        </p:nvSpPr>
        <p:spPr>
          <a:xfrm>
            <a:off x="6031949" y="3355704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C2041CD0-3629-743A-C03E-40C8A5F7DEED}"/>
              </a:ext>
            </a:extLst>
          </p:cNvPr>
          <p:cNvCxnSpPr>
            <a:cxnSpLocks/>
            <a:stCxn id="204" idx="6"/>
            <a:endCxn id="205" idx="2"/>
          </p:cNvCxnSpPr>
          <p:nvPr/>
        </p:nvCxnSpPr>
        <p:spPr>
          <a:xfrm>
            <a:off x="6970161" y="3473619"/>
            <a:ext cx="365010" cy="4525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4CEA52A9-16A8-E89A-8091-A4EB25562CDE}"/>
              </a:ext>
            </a:extLst>
          </p:cNvPr>
          <p:cNvSpPr txBox="1"/>
          <p:nvPr/>
        </p:nvSpPr>
        <p:spPr>
          <a:xfrm>
            <a:off x="6687525" y="3351559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3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920798A-B3A1-CE0D-A669-B7CD9DA82E8A}"/>
              </a:ext>
            </a:extLst>
          </p:cNvPr>
          <p:cNvSpPr txBox="1"/>
          <p:nvPr/>
        </p:nvSpPr>
        <p:spPr>
          <a:xfrm>
            <a:off x="7283572" y="3367104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89770CC3-E85A-19A4-3A48-9B1C2AA13DC0}"/>
                  </a:ext>
                </a:extLst>
              </p:cNvPr>
              <p:cNvSpPr txBox="1"/>
              <p:nvPr/>
            </p:nvSpPr>
            <p:spPr>
              <a:xfrm>
                <a:off x="6296671" y="3612274"/>
                <a:ext cx="176830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×   </m:t>
                      </m:r>
                      <m:r>
                        <a:rPr lang="en-GB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GB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=10%</m:t>
                      </m:r>
                      <m:r>
                        <a:rPr lang="en-GB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89770CC3-E85A-19A4-3A48-9B1C2AA1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671" y="3612274"/>
                <a:ext cx="1768305" cy="246221"/>
              </a:xfrm>
              <a:prstGeom prst="rect">
                <a:avLst/>
              </a:prstGeom>
              <a:blipFill>
                <a:blip r:embed="rId4"/>
                <a:stretch>
                  <a:fillRect l="-2128" t="-10000" r="-3546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TextBox 212">
            <a:extLst>
              <a:ext uri="{FF2B5EF4-FFF2-40B4-BE49-F238E27FC236}">
                <a16:creationId xmlns:a16="http://schemas.microsoft.com/office/drawing/2014/main" id="{4DD41181-99C4-C9CD-AA5D-8F928C5A1B0C}"/>
              </a:ext>
            </a:extLst>
          </p:cNvPr>
          <p:cNvSpPr txBox="1"/>
          <p:nvPr/>
        </p:nvSpPr>
        <p:spPr>
          <a:xfrm>
            <a:off x="3083875" y="2892411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5519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7EAC-9EE2-540C-1193-6E171E17FD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9C6C8-E324-F962-4CC5-0A21D6D23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Path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BDC7F-56F4-671E-B349-4A65C54C5D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7" y="1689463"/>
            <a:ext cx="8223598" cy="2865075"/>
          </a:xfrm>
        </p:spPr>
        <p:txBody>
          <a:bodyPr/>
          <a:lstStyle/>
          <a:p>
            <a:pPr>
              <a:buNone/>
            </a:pPr>
            <a:r>
              <a:rPr lang="en-GB" dirty="0"/>
              <a:t>Which path do we chose?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D838237-B219-F4F8-46BF-A00B0F45A6F8}"/>
              </a:ext>
            </a:extLst>
          </p:cNvPr>
          <p:cNvGrpSpPr/>
          <p:nvPr/>
        </p:nvGrpSpPr>
        <p:grpSpPr>
          <a:xfrm>
            <a:off x="1375303" y="2289484"/>
            <a:ext cx="2483077" cy="1461777"/>
            <a:chOff x="6065784" y="1252074"/>
            <a:chExt cx="2483077" cy="146177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37CED7-D05A-5145-0198-11562B6AC1FC}"/>
                </a:ext>
              </a:extLst>
            </p:cNvPr>
            <p:cNvSpPr/>
            <p:nvPr/>
          </p:nvSpPr>
          <p:spPr>
            <a:xfrm>
              <a:off x="6117383" y="1629949"/>
              <a:ext cx="237930" cy="237930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96D58E-E3CB-2127-3968-FD280F16A12B}"/>
                </a:ext>
              </a:extLst>
            </p:cNvPr>
            <p:cNvSpPr/>
            <p:nvPr/>
          </p:nvSpPr>
          <p:spPr>
            <a:xfrm>
              <a:off x="7104873" y="1255169"/>
              <a:ext cx="237930" cy="237930"/>
            </a:xfrm>
            <a:prstGeom prst="ellipse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8F24A67-178B-0A0F-4C94-202999671E56}"/>
                </a:ext>
              </a:extLst>
            </p:cNvPr>
            <p:cNvSpPr/>
            <p:nvPr/>
          </p:nvSpPr>
          <p:spPr>
            <a:xfrm>
              <a:off x="7649732" y="2233845"/>
              <a:ext cx="237930" cy="237930"/>
            </a:xfrm>
            <a:prstGeom prst="ellipse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C7519B-70F3-A0E7-A379-9F1BA0F3C99C}"/>
                </a:ext>
              </a:extLst>
            </p:cNvPr>
            <p:cNvSpPr txBox="1"/>
            <p:nvPr/>
          </p:nvSpPr>
          <p:spPr>
            <a:xfrm>
              <a:off x="7594988" y="2237990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4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6814F49-FF96-FC00-6647-3CFC4D216217}"/>
                </a:ext>
              </a:extLst>
            </p:cNvPr>
            <p:cNvSpPr/>
            <p:nvPr/>
          </p:nvSpPr>
          <p:spPr>
            <a:xfrm>
              <a:off x="8259332" y="1638240"/>
              <a:ext cx="237930" cy="237930"/>
            </a:xfrm>
            <a:prstGeom prst="ellipse">
              <a:avLst/>
            </a:prstGeom>
            <a:gradFill>
              <a:gsLst>
                <a:gs pos="0">
                  <a:schemeClr val="bg2">
                    <a:lumMod val="60000"/>
                    <a:lumOff val="4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8EACBB9-DF94-464A-6C71-9B3FCD0E29C6}"/>
                </a:ext>
              </a:extLst>
            </p:cNvPr>
            <p:cNvSpPr/>
            <p:nvPr/>
          </p:nvSpPr>
          <p:spPr>
            <a:xfrm>
              <a:off x="6539594" y="2471775"/>
              <a:ext cx="237930" cy="237930"/>
            </a:xfrm>
            <a:prstGeom prst="ellipse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BCD465-6BB6-F2C7-3E55-816AD6A45DF5}"/>
                </a:ext>
              </a:extLst>
            </p:cNvPr>
            <p:cNvSpPr txBox="1"/>
            <p:nvPr/>
          </p:nvSpPr>
          <p:spPr>
            <a:xfrm>
              <a:off x="6487995" y="2467630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2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0E3179E-DE1A-F43E-CE66-AE1F8007253C}"/>
                </a:ext>
              </a:extLst>
            </p:cNvPr>
            <p:cNvCxnSpPr>
              <a:cxnSpLocks/>
              <a:stCxn id="48" idx="4"/>
              <a:endCxn id="53" idx="0"/>
            </p:cNvCxnSpPr>
            <p:nvPr/>
          </p:nvCxnSpPr>
          <p:spPr>
            <a:xfrm>
              <a:off x="6236348" y="1867879"/>
              <a:ext cx="422211" cy="603896"/>
            </a:xfrm>
            <a:prstGeom prst="line">
              <a:avLst/>
            </a:prstGeom>
            <a:ln w="9525"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D4B82C5-A6E1-90BD-BF2E-F5C094EA2E68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 flipV="1">
              <a:off x="6355313" y="1374134"/>
              <a:ext cx="749560" cy="374780"/>
            </a:xfrm>
            <a:prstGeom prst="line">
              <a:avLst/>
            </a:prstGeom>
            <a:ln w="9525"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CBA0BC6-3351-3794-5825-FD11FFF744FA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>
              <a:off x="7342803" y="1374134"/>
              <a:ext cx="916529" cy="383071"/>
            </a:xfrm>
            <a:prstGeom prst="line">
              <a:avLst/>
            </a:prstGeom>
            <a:ln w="9525"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5D903CF-2CAD-9237-D939-0CB1D5A14722}"/>
                </a:ext>
              </a:extLst>
            </p:cNvPr>
            <p:cNvCxnSpPr>
              <a:cxnSpLocks/>
              <a:stCxn id="52" idx="3"/>
              <a:endCxn id="50" idx="7"/>
            </p:cNvCxnSpPr>
            <p:nvPr/>
          </p:nvCxnSpPr>
          <p:spPr>
            <a:xfrm flipH="1">
              <a:off x="7852818" y="1841326"/>
              <a:ext cx="441358" cy="427363"/>
            </a:xfrm>
            <a:prstGeom prst="line">
              <a:avLst/>
            </a:prstGeom>
            <a:ln w="9525"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4344CE2-B5F6-C968-422A-BF47D6AE79C8}"/>
                </a:ext>
              </a:extLst>
            </p:cNvPr>
            <p:cNvCxnSpPr>
              <a:cxnSpLocks/>
              <a:stCxn id="49" idx="3"/>
              <a:endCxn id="53" idx="7"/>
            </p:cNvCxnSpPr>
            <p:nvPr/>
          </p:nvCxnSpPr>
          <p:spPr>
            <a:xfrm flipH="1">
              <a:off x="6742680" y="1458255"/>
              <a:ext cx="397037" cy="1048364"/>
            </a:xfrm>
            <a:prstGeom prst="line">
              <a:avLst/>
            </a:prstGeom>
            <a:ln w="9525"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4B25D0F-2DA2-BB61-BDCE-8C8C949FB96F}"/>
                </a:ext>
              </a:extLst>
            </p:cNvPr>
            <p:cNvCxnSpPr>
              <a:cxnSpLocks/>
              <a:stCxn id="50" idx="2"/>
              <a:endCxn id="53" idx="6"/>
            </p:cNvCxnSpPr>
            <p:nvPr/>
          </p:nvCxnSpPr>
          <p:spPr>
            <a:xfrm flipH="1">
              <a:off x="6777524" y="2352810"/>
              <a:ext cx="872208" cy="237930"/>
            </a:xfrm>
            <a:prstGeom prst="line">
              <a:avLst/>
            </a:prstGeom>
            <a:ln w="9525"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B235F4D-422F-C8A8-71FD-7B7FA8A0FB11}"/>
                </a:ext>
              </a:extLst>
            </p:cNvPr>
            <p:cNvCxnSpPr>
              <a:cxnSpLocks/>
              <a:stCxn id="49" idx="5"/>
              <a:endCxn id="50" idx="1"/>
            </p:cNvCxnSpPr>
            <p:nvPr/>
          </p:nvCxnSpPr>
          <p:spPr>
            <a:xfrm>
              <a:off x="7307959" y="1458255"/>
              <a:ext cx="376617" cy="810434"/>
            </a:xfrm>
            <a:prstGeom prst="line">
              <a:avLst/>
            </a:prstGeom>
            <a:ln w="9525"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F195376-2AC3-1608-A915-4FB1FFAEA66B}"/>
                </a:ext>
              </a:extLst>
            </p:cNvPr>
            <p:cNvSpPr txBox="1"/>
            <p:nvPr/>
          </p:nvSpPr>
          <p:spPr>
            <a:xfrm>
              <a:off x="6545358" y="1361464"/>
              <a:ext cx="2792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rgbClr val="FF0000"/>
                  </a:solidFill>
                </a:rPr>
                <a:t>1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7C86738-D2EE-71DE-C12F-AE8447CC57EE}"/>
                </a:ext>
              </a:extLst>
            </p:cNvPr>
            <p:cNvSpPr txBox="1"/>
            <p:nvPr/>
          </p:nvSpPr>
          <p:spPr>
            <a:xfrm>
              <a:off x="6131688" y="2154275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FF0000"/>
                  </a:solidFill>
                </a:rPr>
                <a:t>0.6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16EACC4-B0E1-8B33-BB7F-E7DB707A6254}"/>
                </a:ext>
              </a:extLst>
            </p:cNvPr>
            <p:cNvSpPr txBox="1"/>
            <p:nvPr/>
          </p:nvSpPr>
          <p:spPr>
            <a:xfrm>
              <a:off x="6894289" y="1850693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FF0000"/>
                  </a:solidFill>
                </a:rPr>
                <a:t>2 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2D259-1E16-7092-D036-0C5C97E1A147}"/>
                </a:ext>
              </a:extLst>
            </p:cNvPr>
            <p:cNvSpPr txBox="1"/>
            <p:nvPr/>
          </p:nvSpPr>
          <p:spPr>
            <a:xfrm>
              <a:off x="7050695" y="2442602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FF0000"/>
                  </a:solidFill>
                </a:rPr>
                <a:t>1.5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21DEDC1-75FC-59ED-FB5A-62CB3618BE80}"/>
                </a:ext>
              </a:extLst>
            </p:cNvPr>
            <p:cNvSpPr txBox="1"/>
            <p:nvPr/>
          </p:nvSpPr>
          <p:spPr>
            <a:xfrm>
              <a:off x="7455788" y="1759555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FF0000"/>
                  </a:solidFill>
                </a:rPr>
                <a:t>1.2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DC1FCC3-5F7F-C5B0-B54F-5B350DC669C7}"/>
                </a:ext>
              </a:extLst>
            </p:cNvPr>
            <p:cNvSpPr txBox="1"/>
            <p:nvPr/>
          </p:nvSpPr>
          <p:spPr>
            <a:xfrm>
              <a:off x="7720419" y="1376234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FF0000"/>
                  </a:solidFill>
                </a:rPr>
                <a:t>1.8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27D3DB8-0D0C-A404-F626-2CAB9E5DB60B}"/>
                </a:ext>
              </a:extLst>
            </p:cNvPr>
            <p:cNvSpPr txBox="1"/>
            <p:nvPr/>
          </p:nvSpPr>
          <p:spPr>
            <a:xfrm>
              <a:off x="7971605" y="2007895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FF0000"/>
                  </a:solidFill>
                </a:rPr>
                <a:t>0.8 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1960A27-6632-022B-938E-A8F0D9FE4707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 flipV="1">
              <a:off x="6355313" y="1374134"/>
              <a:ext cx="749560" cy="37478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D08442B-3E40-57FA-FBFD-EDB75559544C}"/>
                </a:ext>
              </a:extLst>
            </p:cNvPr>
            <p:cNvSpPr txBox="1"/>
            <p:nvPr/>
          </p:nvSpPr>
          <p:spPr>
            <a:xfrm>
              <a:off x="6065784" y="1625803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1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61587B-E498-377D-9BCA-957E8ABD724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>
              <a:off x="7342803" y="1374134"/>
              <a:ext cx="916529" cy="3830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3BEC848-A7F0-6AD9-E2B3-77EAAF631902}"/>
                </a:ext>
              </a:extLst>
            </p:cNvPr>
            <p:cNvSpPr txBox="1"/>
            <p:nvPr/>
          </p:nvSpPr>
          <p:spPr>
            <a:xfrm>
              <a:off x="7060167" y="1252074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BFCDAC-B851-CCA0-8DA9-D9350B835000}"/>
                </a:ext>
              </a:extLst>
            </p:cNvPr>
            <p:cNvSpPr txBox="1"/>
            <p:nvPr/>
          </p:nvSpPr>
          <p:spPr>
            <a:xfrm>
              <a:off x="8207733" y="1646165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5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C20B35-CD0C-A228-FD50-1E8B2470186C}"/>
              </a:ext>
            </a:extLst>
          </p:cNvPr>
          <p:cNvGrpSpPr/>
          <p:nvPr/>
        </p:nvGrpSpPr>
        <p:grpSpPr>
          <a:xfrm>
            <a:off x="5064680" y="2303489"/>
            <a:ext cx="2493009" cy="1479393"/>
            <a:chOff x="6069608" y="2912854"/>
            <a:chExt cx="2493009" cy="147939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8CB25F-8D1C-BF11-B365-7269C1301B97}"/>
                </a:ext>
              </a:extLst>
            </p:cNvPr>
            <p:cNvSpPr/>
            <p:nvPr/>
          </p:nvSpPr>
          <p:spPr>
            <a:xfrm>
              <a:off x="6117383" y="3298671"/>
              <a:ext cx="237930" cy="237930"/>
            </a:xfrm>
            <a:prstGeom prst="ellipse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F6B959C-1973-C710-6DB0-68A95C8E95B0}"/>
                </a:ext>
              </a:extLst>
            </p:cNvPr>
            <p:cNvSpPr/>
            <p:nvPr/>
          </p:nvSpPr>
          <p:spPr>
            <a:xfrm>
              <a:off x="7104873" y="2923891"/>
              <a:ext cx="237930" cy="237930"/>
            </a:xfrm>
            <a:prstGeom prst="ellipse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570B9-C202-01EC-3043-E9ED30B976CC}"/>
                </a:ext>
              </a:extLst>
            </p:cNvPr>
            <p:cNvSpPr txBox="1"/>
            <p:nvPr/>
          </p:nvSpPr>
          <p:spPr>
            <a:xfrm>
              <a:off x="7050518" y="2912854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DED327-3E1C-AD39-8E9A-2A7710A7EF90}"/>
                </a:ext>
              </a:extLst>
            </p:cNvPr>
            <p:cNvSpPr/>
            <p:nvPr/>
          </p:nvSpPr>
          <p:spPr>
            <a:xfrm>
              <a:off x="7649732" y="3902567"/>
              <a:ext cx="237930" cy="237930"/>
            </a:xfrm>
            <a:prstGeom prst="ellipse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CB58E7-B938-ADCD-8ADF-BB1978BEB98F}"/>
                </a:ext>
              </a:extLst>
            </p:cNvPr>
            <p:cNvSpPr txBox="1"/>
            <p:nvPr/>
          </p:nvSpPr>
          <p:spPr>
            <a:xfrm>
              <a:off x="7599292" y="3895597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E68D7C-3CF7-C179-8BC9-83CCEAB513DC}"/>
                </a:ext>
              </a:extLst>
            </p:cNvPr>
            <p:cNvSpPr/>
            <p:nvPr/>
          </p:nvSpPr>
          <p:spPr>
            <a:xfrm>
              <a:off x="8259332" y="3306962"/>
              <a:ext cx="237930" cy="237930"/>
            </a:xfrm>
            <a:prstGeom prst="ellipse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C793-0C90-EBAB-54D7-C5D223C3829C}"/>
                </a:ext>
              </a:extLst>
            </p:cNvPr>
            <p:cNvSpPr/>
            <p:nvPr/>
          </p:nvSpPr>
          <p:spPr>
            <a:xfrm>
              <a:off x="6539594" y="4140497"/>
              <a:ext cx="237930" cy="237930"/>
            </a:xfrm>
            <a:prstGeom prst="ellipse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6D12D6-97FC-50EB-67B9-B60E99EE30F0}"/>
                </a:ext>
              </a:extLst>
            </p:cNvPr>
            <p:cNvSpPr txBox="1"/>
            <p:nvPr/>
          </p:nvSpPr>
          <p:spPr>
            <a:xfrm>
              <a:off x="6492650" y="4141818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2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AE6370-9DD7-EEAD-CB1C-74BF27F8372C}"/>
                </a:ext>
              </a:extLst>
            </p:cNvPr>
            <p:cNvCxnSpPr>
              <a:cxnSpLocks/>
              <a:stCxn id="6" idx="5"/>
              <a:endCxn id="12" idx="0"/>
            </p:cNvCxnSpPr>
            <p:nvPr/>
          </p:nvCxnSpPr>
          <p:spPr>
            <a:xfrm>
              <a:off x="6320469" y="3501757"/>
              <a:ext cx="338090" cy="638740"/>
            </a:xfrm>
            <a:prstGeom prst="line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2A555E7-C567-C8C0-4D23-2D0BFFED7D2E}"/>
                </a:ext>
              </a:extLst>
            </p:cNvPr>
            <p:cNvCxnSpPr>
              <a:cxnSpLocks/>
              <a:stCxn id="6" idx="6"/>
              <a:endCxn id="7" idx="3"/>
            </p:cNvCxnSpPr>
            <p:nvPr/>
          </p:nvCxnSpPr>
          <p:spPr>
            <a:xfrm flipV="1">
              <a:off x="6355313" y="3126977"/>
              <a:ext cx="784404" cy="290659"/>
            </a:xfrm>
            <a:prstGeom prst="line">
              <a:avLst/>
            </a:prstGeom>
            <a:ln w="9525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5039D0-1639-C347-46B5-148CBBA24207}"/>
                </a:ext>
              </a:extLst>
            </p:cNvPr>
            <p:cNvSpPr txBox="1"/>
            <p:nvPr/>
          </p:nvSpPr>
          <p:spPr>
            <a:xfrm>
              <a:off x="6582858" y="3244605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0.5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D66C75-D05F-5156-5ABF-B32691315C2D}"/>
                </a:ext>
              </a:extLst>
            </p:cNvPr>
            <p:cNvSpPr txBox="1"/>
            <p:nvPr/>
          </p:nvSpPr>
          <p:spPr>
            <a:xfrm>
              <a:off x="6399209" y="3628151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0.7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DFE46C-88C9-FCD7-D53A-F31E3FF1B040}"/>
                </a:ext>
              </a:extLst>
            </p:cNvPr>
            <p:cNvSpPr txBox="1"/>
            <p:nvPr/>
          </p:nvSpPr>
          <p:spPr>
            <a:xfrm>
              <a:off x="6120812" y="3775311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0.8</a:t>
              </a:r>
              <a:r>
                <a:rPr lang="en-GB" sz="10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A9692C-FA20-1497-253B-135631E2336B}"/>
                </a:ext>
              </a:extLst>
            </p:cNvPr>
            <p:cNvCxnSpPr>
              <a:cxnSpLocks/>
              <a:stCxn id="12" idx="1"/>
              <a:endCxn id="6" idx="4"/>
            </p:cNvCxnSpPr>
            <p:nvPr/>
          </p:nvCxnSpPr>
          <p:spPr>
            <a:xfrm flipH="1" flipV="1">
              <a:off x="6236348" y="3536601"/>
              <a:ext cx="338090" cy="638740"/>
            </a:xfrm>
            <a:prstGeom prst="line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030C95-EEF5-86BB-92FF-456B06D041FE}"/>
                </a:ext>
              </a:extLst>
            </p:cNvPr>
            <p:cNvCxnSpPr>
              <a:cxnSpLocks/>
              <a:stCxn id="12" idx="7"/>
              <a:endCxn id="7" idx="4"/>
            </p:cNvCxnSpPr>
            <p:nvPr/>
          </p:nvCxnSpPr>
          <p:spPr>
            <a:xfrm flipV="1">
              <a:off x="6742680" y="3161821"/>
              <a:ext cx="481158" cy="1013520"/>
            </a:xfrm>
            <a:prstGeom prst="line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039BD5-126F-7A09-5116-7B89ED57DB46}"/>
                </a:ext>
              </a:extLst>
            </p:cNvPr>
            <p:cNvSpPr txBox="1"/>
            <p:nvPr/>
          </p:nvSpPr>
          <p:spPr>
            <a:xfrm>
              <a:off x="6918342" y="3574041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0.6</a:t>
              </a:r>
              <a:r>
                <a:rPr lang="en-GB" sz="10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68ADC1-6587-6D0E-CBB0-A57337E2F6E2}"/>
                </a:ext>
              </a:extLst>
            </p:cNvPr>
            <p:cNvCxnSpPr>
              <a:cxnSpLocks/>
              <a:stCxn id="12" idx="7"/>
              <a:endCxn id="9" idx="2"/>
            </p:cNvCxnSpPr>
            <p:nvPr/>
          </p:nvCxnSpPr>
          <p:spPr>
            <a:xfrm flipV="1">
              <a:off x="6742680" y="4021532"/>
              <a:ext cx="907052" cy="153809"/>
            </a:xfrm>
            <a:prstGeom prst="line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CA7CAB-66AD-9488-7FBE-242C1AA3A844}"/>
                </a:ext>
              </a:extLst>
            </p:cNvPr>
            <p:cNvSpPr txBox="1"/>
            <p:nvPr/>
          </p:nvSpPr>
          <p:spPr>
            <a:xfrm>
              <a:off x="6991409" y="3894314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5"/>
                  </a:solidFill>
                </a:rPr>
                <a:t>0.7</a:t>
              </a:r>
              <a:r>
                <a:rPr lang="en-GB" sz="10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8788B7-8965-766B-A826-B73B2FCCC5F5}"/>
                </a:ext>
              </a:extLst>
            </p:cNvPr>
            <p:cNvCxnSpPr>
              <a:cxnSpLocks/>
              <a:stCxn id="7" idx="2"/>
              <a:endCxn id="6" idx="7"/>
            </p:cNvCxnSpPr>
            <p:nvPr/>
          </p:nvCxnSpPr>
          <p:spPr>
            <a:xfrm flipH="1">
              <a:off x="6320469" y="3042856"/>
              <a:ext cx="784404" cy="290659"/>
            </a:xfrm>
            <a:prstGeom prst="line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42035F3-5575-AAB0-2561-00A921B3F7C2}"/>
                </a:ext>
              </a:extLst>
            </p:cNvPr>
            <p:cNvCxnSpPr>
              <a:cxnSpLocks/>
              <a:stCxn id="7" idx="3"/>
              <a:endCxn id="12" idx="0"/>
            </p:cNvCxnSpPr>
            <p:nvPr/>
          </p:nvCxnSpPr>
          <p:spPr>
            <a:xfrm flipH="1">
              <a:off x="6658559" y="3126977"/>
              <a:ext cx="481158" cy="1013520"/>
            </a:xfrm>
            <a:prstGeom prst="line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EC2259-4DB7-13BC-FDD7-81E576478CB9}"/>
                </a:ext>
              </a:extLst>
            </p:cNvPr>
            <p:cNvCxnSpPr>
              <a:cxnSpLocks/>
              <a:stCxn id="7" idx="4"/>
              <a:endCxn id="9" idx="1"/>
            </p:cNvCxnSpPr>
            <p:nvPr/>
          </p:nvCxnSpPr>
          <p:spPr>
            <a:xfrm>
              <a:off x="7223838" y="3161821"/>
              <a:ext cx="460738" cy="775590"/>
            </a:xfrm>
            <a:prstGeom prst="line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E0FDDB-8862-E020-F0DA-CA3BEE555A6F}"/>
                </a:ext>
              </a:extLst>
            </p:cNvPr>
            <p:cNvSpPr txBox="1"/>
            <p:nvPr/>
          </p:nvSpPr>
          <p:spPr>
            <a:xfrm>
              <a:off x="6525191" y="2985523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2"/>
                  </a:solidFill>
                </a:rPr>
                <a:t>0.4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65BE1F-5FB9-E037-186A-AC97BFFE3F8F}"/>
                </a:ext>
              </a:extLst>
            </p:cNvPr>
            <p:cNvSpPr txBox="1"/>
            <p:nvPr/>
          </p:nvSpPr>
          <p:spPr>
            <a:xfrm>
              <a:off x="6647984" y="3434108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2"/>
                  </a:solidFill>
                </a:rPr>
                <a:t>0.4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5D7014-E5BD-9193-4E3A-7EB27B60C42A}"/>
                </a:ext>
              </a:extLst>
            </p:cNvPr>
            <p:cNvSpPr txBox="1"/>
            <p:nvPr/>
          </p:nvSpPr>
          <p:spPr>
            <a:xfrm>
              <a:off x="7161346" y="3446306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2"/>
                  </a:solidFill>
                </a:rPr>
                <a:t>0.5 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4C4B6B4-A44F-61AE-D2E6-2C8EC7334B17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7342803" y="3042856"/>
              <a:ext cx="916529" cy="383071"/>
            </a:xfrm>
            <a:prstGeom prst="line">
              <a:avLst/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BCE887-5336-CA7C-E036-2B578A3FC109}"/>
                </a:ext>
              </a:extLst>
            </p:cNvPr>
            <p:cNvSpPr txBox="1"/>
            <p:nvPr/>
          </p:nvSpPr>
          <p:spPr>
            <a:xfrm>
              <a:off x="7515887" y="3167307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2"/>
                  </a:solidFill>
                </a:rPr>
                <a:t>0.2 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FA806E-F908-E8FC-DFF9-F3623A5C0E02}"/>
                </a:ext>
              </a:extLst>
            </p:cNvPr>
            <p:cNvCxnSpPr>
              <a:cxnSpLocks/>
              <a:stCxn id="9" idx="3"/>
              <a:endCxn id="12" idx="6"/>
            </p:cNvCxnSpPr>
            <p:nvPr/>
          </p:nvCxnSpPr>
          <p:spPr>
            <a:xfrm flipH="1">
              <a:off x="6777524" y="4105653"/>
              <a:ext cx="907052" cy="153809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ADEFDB1-B236-AD61-5045-04E671E1AAF4}"/>
                </a:ext>
              </a:extLst>
            </p:cNvPr>
            <p:cNvCxnSpPr>
              <a:cxnSpLocks/>
              <a:stCxn id="9" idx="6"/>
              <a:endCxn id="11" idx="4"/>
            </p:cNvCxnSpPr>
            <p:nvPr/>
          </p:nvCxnSpPr>
          <p:spPr>
            <a:xfrm flipV="1">
              <a:off x="7887662" y="3544892"/>
              <a:ext cx="490635" cy="47664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5078F0-12E0-B893-1E1F-3301337A42D8}"/>
                </a:ext>
              </a:extLst>
            </p:cNvPr>
            <p:cNvCxnSpPr>
              <a:cxnSpLocks/>
              <a:stCxn id="9" idx="0"/>
              <a:endCxn id="7" idx="5"/>
            </p:cNvCxnSpPr>
            <p:nvPr/>
          </p:nvCxnSpPr>
          <p:spPr>
            <a:xfrm flipH="1" flipV="1">
              <a:off x="7307959" y="3126977"/>
              <a:ext cx="460738" cy="77559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B58EA2-DE44-13CA-3FD4-5ADB35158A3D}"/>
                </a:ext>
              </a:extLst>
            </p:cNvPr>
            <p:cNvSpPr txBox="1"/>
            <p:nvPr/>
          </p:nvSpPr>
          <p:spPr>
            <a:xfrm>
              <a:off x="7068212" y="4146026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/>
                  </a:solidFill>
                </a:rPr>
                <a:t>0.3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729C28-BE6C-184F-F028-8E9D435DAB46}"/>
                </a:ext>
              </a:extLst>
            </p:cNvPr>
            <p:cNvSpPr txBox="1"/>
            <p:nvPr/>
          </p:nvSpPr>
          <p:spPr>
            <a:xfrm>
              <a:off x="7496511" y="3385013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/>
                  </a:solidFill>
                </a:rPr>
                <a:t>0.2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49F682-CD55-7C07-2BE7-F5EBA6FCBD2D}"/>
                </a:ext>
              </a:extLst>
            </p:cNvPr>
            <p:cNvSpPr txBox="1"/>
            <p:nvPr/>
          </p:nvSpPr>
          <p:spPr>
            <a:xfrm>
              <a:off x="8046545" y="3720553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/>
                  </a:solidFill>
                </a:rPr>
                <a:t>0.9 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0D937E-8574-3CF2-2E66-DECCED791BFC}"/>
                </a:ext>
              </a:extLst>
            </p:cNvPr>
            <p:cNvCxnSpPr>
              <a:cxnSpLocks/>
              <a:stCxn id="11" idx="1"/>
              <a:endCxn id="7" idx="7"/>
            </p:cNvCxnSpPr>
            <p:nvPr/>
          </p:nvCxnSpPr>
          <p:spPr>
            <a:xfrm flipH="1" flipV="1">
              <a:off x="7307959" y="2958735"/>
              <a:ext cx="986217" cy="383071"/>
            </a:xfrm>
            <a:prstGeom prst="line">
              <a:avLst/>
            </a:prstGeom>
            <a:ln w="9525">
              <a:solidFill>
                <a:schemeClr val="tx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8AF4AB-B4CB-5441-4443-1985E5CED969}"/>
                </a:ext>
              </a:extLst>
            </p:cNvPr>
            <p:cNvCxnSpPr>
              <a:cxnSpLocks/>
              <a:stCxn id="11" idx="3"/>
              <a:endCxn id="9" idx="7"/>
            </p:cNvCxnSpPr>
            <p:nvPr/>
          </p:nvCxnSpPr>
          <p:spPr>
            <a:xfrm flipH="1">
              <a:off x="7852818" y="3510048"/>
              <a:ext cx="441358" cy="427363"/>
            </a:xfrm>
            <a:prstGeom prst="line">
              <a:avLst/>
            </a:prstGeom>
            <a:ln w="9525">
              <a:solidFill>
                <a:schemeClr val="tx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9F6212-9F89-A89F-B692-7366DB42C4F8}"/>
                </a:ext>
              </a:extLst>
            </p:cNvPr>
            <p:cNvSpPr txBox="1"/>
            <p:nvPr/>
          </p:nvSpPr>
          <p:spPr>
            <a:xfrm>
              <a:off x="7827870" y="3537381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>
                      <a:lumMod val="10000"/>
                    </a:schemeClr>
                  </a:solidFill>
                </a:rPr>
                <a:t>0.3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0CFC59F-62F6-5B82-D09C-158E04CFFDB1}"/>
                </a:ext>
              </a:extLst>
            </p:cNvPr>
            <p:cNvSpPr txBox="1"/>
            <p:nvPr/>
          </p:nvSpPr>
          <p:spPr>
            <a:xfrm>
              <a:off x="7766508" y="2972973"/>
              <a:ext cx="4427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>
                      <a:lumMod val="10000"/>
                    </a:schemeClr>
                  </a:solidFill>
                </a:rPr>
                <a:t>0.7 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D917D0A-3410-5B4D-C846-1390B008BF44}"/>
                </a:ext>
              </a:extLst>
            </p:cNvPr>
            <p:cNvSpPr/>
            <p:nvPr/>
          </p:nvSpPr>
          <p:spPr>
            <a:xfrm>
              <a:off x="6117727" y="3298281"/>
              <a:ext cx="237930" cy="237930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F16B53-E280-0854-1E48-2A0391C8CF84}"/>
                </a:ext>
              </a:extLst>
            </p:cNvPr>
            <p:cNvSpPr txBox="1"/>
            <p:nvPr/>
          </p:nvSpPr>
          <p:spPr>
            <a:xfrm>
              <a:off x="6069608" y="3291953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5513204-0029-199F-03AC-17CF40639024}"/>
                </a:ext>
              </a:extLst>
            </p:cNvPr>
            <p:cNvSpPr/>
            <p:nvPr/>
          </p:nvSpPr>
          <p:spPr>
            <a:xfrm>
              <a:off x="8259332" y="3306962"/>
              <a:ext cx="237930" cy="237930"/>
            </a:xfrm>
            <a:prstGeom prst="ellipse">
              <a:avLst/>
            </a:prstGeom>
            <a:gradFill>
              <a:gsLst>
                <a:gs pos="0">
                  <a:schemeClr val="bg2">
                    <a:lumMod val="60000"/>
                    <a:lumOff val="4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BD132A-C0FE-E8E1-226E-93761494A3FF}"/>
                </a:ext>
              </a:extLst>
            </p:cNvPr>
            <p:cNvCxnSpPr>
              <a:cxnSpLocks/>
              <a:stCxn id="42" idx="5"/>
              <a:endCxn id="12" idx="0"/>
            </p:cNvCxnSpPr>
            <p:nvPr/>
          </p:nvCxnSpPr>
          <p:spPr>
            <a:xfrm>
              <a:off x="6320813" y="3501367"/>
              <a:ext cx="337746" cy="6391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D2B61C-A983-7A40-8700-925A7703EC32}"/>
                </a:ext>
              </a:extLst>
            </p:cNvPr>
            <p:cNvCxnSpPr>
              <a:cxnSpLocks/>
              <a:stCxn id="12" idx="7"/>
              <a:endCxn id="9" idx="2"/>
            </p:cNvCxnSpPr>
            <p:nvPr/>
          </p:nvCxnSpPr>
          <p:spPr>
            <a:xfrm flipV="1">
              <a:off x="6742680" y="4021532"/>
              <a:ext cx="907052" cy="1538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86991B-FE31-BF44-0C97-AB282D7A211D}"/>
                </a:ext>
              </a:extLst>
            </p:cNvPr>
            <p:cNvCxnSpPr>
              <a:cxnSpLocks/>
              <a:stCxn id="44" idx="4"/>
              <a:endCxn id="9" idx="6"/>
            </p:cNvCxnSpPr>
            <p:nvPr/>
          </p:nvCxnSpPr>
          <p:spPr>
            <a:xfrm flipH="1">
              <a:off x="7887662" y="3544892"/>
              <a:ext cx="490635" cy="4766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62EBA1-2DCF-540C-0CBD-3DE65439F96D}"/>
                </a:ext>
              </a:extLst>
            </p:cNvPr>
            <p:cNvSpPr txBox="1"/>
            <p:nvPr/>
          </p:nvSpPr>
          <p:spPr>
            <a:xfrm>
              <a:off x="8221489" y="3313308"/>
              <a:ext cx="341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A4BCA41-C91D-5820-778A-448A62E69B98}"/>
              </a:ext>
            </a:extLst>
          </p:cNvPr>
          <p:cNvSpPr txBox="1"/>
          <p:nvPr/>
        </p:nvSpPr>
        <p:spPr>
          <a:xfrm>
            <a:off x="1623656" y="3930198"/>
            <a:ext cx="1451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Least distance?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173EDF-6F35-C6C9-A78C-AB6D5CA601AE}"/>
              </a:ext>
            </a:extLst>
          </p:cNvPr>
          <p:cNvSpPr txBox="1"/>
          <p:nvPr/>
        </p:nvSpPr>
        <p:spPr>
          <a:xfrm>
            <a:off x="4914348" y="3913717"/>
            <a:ext cx="2740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Highest probability of success?</a:t>
            </a:r>
          </a:p>
        </p:txBody>
      </p:sp>
    </p:spTree>
    <p:extLst>
      <p:ext uri="{BB962C8B-B14F-4D97-AF65-F5344CB8AC3E}">
        <p14:creationId xmlns:p14="http://schemas.microsoft.com/office/powerpoint/2010/main" val="50851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1E9938-0681-2B40-ABEE-9631699D6FBF}"/>
                  </a:ext>
                </a:extLst>
              </p:cNvPr>
              <p:cNvSpPr txBox="1"/>
              <p:nvPr/>
            </p:nvSpPr>
            <p:spPr>
              <a:xfrm>
                <a:off x="287536" y="1561524"/>
                <a:ext cx="511520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Probabilistic model checking to systematically analyse each of the paths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both solutions to create an MDP fixed polices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Use runtime model generation to create PRISM MDP models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Evaluate the MDP model using each fixed policy against a PCTL relationship: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=?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&amp;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𝑠𝑡𝑎𝑡𝑒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Compare both results to select and validate each solution 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1E9938-0681-2B40-ABEE-9631699D6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36" y="1561524"/>
                <a:ext cx="5115205" cy="3046988"/>
              </a:xfrm>
              <a:prstGeom prst="rect">
                <a:avLst/>
              </a:prstGeom>
              <a:blipFill>
                <a:blip r:embed="rId2"/>
                <a:stretch>
                  <a:fillRect l="-495" t="-415" b="-1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Oval 138">
            <a:extLst>
              <a:ext uri="{FF2B5EF4-FFF2-40B4-BE49-F238E27FC236}">
                <a16:creationId xmlns:a16="http://schemas.microsoft.com/office/drawing/2014/main" id="{9018CFBC-877E-9047-9934-DFA9FF82E63B}"/>
              </a:ext>
            </a:extLst>
          </p:cNvPr>
          <p:cNvSpPr/>
          <p:nvPr/>
        </p:nvSpPr>
        <p:spPr>
          <a:xfrm>
            <a:off x="6117383" y="3298671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8D4B4F-D7AE-924C-B182-E89E93B5A0F3}"/>
              </a:ext>
            </a:extLst>
          </p:cNvPr>
          <p:cNvSpPr/>
          <p:nvPr/>
        </p:nvSpPr>
        <p:spPr>
          <a:xfrm>
            <a:off x="7104873" y="2923891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79DF59-C04D-6B4C-AA4D-5156A219BE86}"/>
              </a:ext>
            </a:extLst>
          </p:cNvPr>
          <p:cNvSpPr txBox="1"/>
          <p:nvPr/>
        </p:nvSpPr>
        <p:spPr>
          <a:xfrm>
            <a:off x="7050518" y="2912854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3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E48A372-2B35-4A43-B3D6-A65ACB4E85DC}"/>
              </a:ext>
            </a:extLst>
          </p:cNvPr>
          <p:cNvSpPr/>
          <p:nvPr/>
        </p:nvSpPr>
        <p:spPr>
          <a:xfrm>
            <a:off x="7649732" y="3902567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D57B11-CF02-3240-8F52-D8A8678A1DA3}"/>
              </a:ext>
            </a:extLst>
          </p:cNvPr>
          <p:cNvSpPr txBox="1"/>
          <p:nvPr/>
        </p:nvSpPr>
        <p:spPr>
          <a:xfrm>
            <a:off x="7599292" y="3895597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4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790F4F5-0D1B-B841-9EEB-D2DCFB2CE696}"/>
              </a:ext>
            </a:extLst>
          </p:cNvPr>
          <p:cNvSpPr/>
          <p:nvPr/>
        </p:nvSpPr>
        <p:spPr>
          <a:xfrm>
            <a:off x="8259332" y="3306962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FD313F3-F85E-1C48-9875-5E3C45B6EF49}"/>
              </a:ext>
            </a:extLst>
          </p:cNvPr>
          <p:cNvSpPr/>
          <p:nvPr/>
        </p:nvSpPr>
        <p:spPr>
          <a:xfrm>
            <a:off x="6539594" y="4140497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4FE76CD-1F26-914B-AD88-0C8D29250CCB}"/>
              </a:ext>
            </a:extLst>
          </p:cNvPr>
          <p:cNvSpPr txBox="1"/>
          <p:nvPr/>
        </p:nvSpPr>
        <p:spPr>
          <a:xfrm>
            <a:off x="6492650" y="4141818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AE14BAF-68C2-734F-9BCD-AA0C94859D55}"/>
              </a:ext>
            </a:extLst>
          </p:cNvPr>
          <p:cNvCxnSpPr>
            <a:cxnSpLocks/>
            <a:stCxn id="139" idx="5"/>
            <a:endCxn id="147" idx="0"/>
          </p:cNvCxnSpPr>
          <p:nvPr/>
        </p:nvCxnSpPr>
        <p:spPr>
          <a:xfrm>
            <a:off x="6320469" y="3501757"/>
            <a:ext cx="338090" cy="638740"/>
          </a:xfrm>
          <a:prstGeom prst="line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47980B3-B56C-E245-8F61-7E373830CE4F}"/>
              </a:ext>
            </a:extLst>
          </p:cNvPr>
          <p:cNvCxnSpPr>
            <a:cxnSpLocks/>
            <a:stCxn id="139" idx="6"/>
            <a:endCxn id="141" idx="3"/>
          </p:cNvCxnSpPr>
          <p:nvPr/>
        </p:nvCxnSpPr>
        <p:spPr>
          <a:xfrm flipV="1">
            <a:off x="6355313" y="3126977"/>
            <a:ext cx="784404" cy="290659"/>
          </a:xfrm>
          <a:prstGeom prst="line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C8573D0A-9CB7-174E-A2DA-A60FE1AFA02E}"/>
              </a:ext>
            </a:extLst>
          </p:cNvPr>
          <p:cNvSpPr txBox="1"/>
          <p:nvPr/>
        </p:nvSpPr>
        <p:spPr>
          <a:xfrm>
            <a:off x="6582858" y="3244605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0.5 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B53DDA7-8843-C341-A23B-F6D45A94CDFD}"/>
              </a:ext>
            </a:extLst>
          </p:cNvPr>
          <p:cNvSpPr txBox="1"/>
          <p:nvPr/>
        </p:nvSpPr>
        <p:spPr>
          <a:xfrm>
            <a:off x="6399209" y="3628151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0.7 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C096C4E-5527-7E4E-A36B-1E04D3F4ADFD}"/>
              </a:ext>
            </a:extLst>
          </p:cNvPr>
          <p:cNvSpPr txBox="1"/>
          <p:nvPr/>
        </p:nvSpPr>
        <p:spPr>
          <a:xfrm>
            <a:off x="6120812" y="3775311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5"/>
                </a:solidFill>
              </a:rPr>
              <a:t>0.8</a:t>
            </a:r>
            <a:r>
              <a:rPr lang="en-GB" sz="10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C779D70-C956-7E40-B585-449112BEB2F4}"/>
              </a:ext>
            </a:extLst>
          </p:cNvPr>
          <p:cNvCxnSpPr>
            <a:cxnSpLocks/>
            <a:stCxn id="147" idx="1"/>
            <a:endCxn id="139" idx="4"/>
          </p:cNvCxnSpPr>
          <p:nvPr/>
        </p:nvCxnSpPr>
        <p:spPr>
          <a:xfrm flipH="1" flipV="1">
            <a:off x="6236348" y="3536601"/>
            <a:ext cx="338090" cy="638740"/>
          </a:xfrm>
          <a:prstGeom prst="line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6E0B409-8D2B-644C-B410-57C97A6EE5B1}"/>
              </a:ext>
            </a:extLst>
          </p:cNvPr>
          <p:cNvCxnSpPr>
            <a:cxnSpLocks/>
            <a:stCxn id="147" idx="7"/>
            <a:endCxn id="141" idx="4"/>
          </p:cNvCxnSpPr>
          <p:nvPr/>
        </p:nvCxnSpPr>
        <p:spPr>
          <a:xfrm flipV="1">
            <a:off x="6742680" y="3161821"/>
            <a:ext cx="481158" cy="1013520"/>
          </a:xfrm>
          <a:prstGeom prst="line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9090CF1-7F8C-0145-B0F7-43BF4667D9C1}"/>
              </a:ext>
            </a:extLst>
          </p:cNvPr>
          <p:cNvSpPr txBox="1"/>
          <p:nvPr/>
        </p:nvSpPr>
        <p:spPr>
          <a:xfrm>
            <a:off x="6918342" y="3574041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5"/>
                </a:solidFill>
              </a:rPr>
              <a:t>0.6</a:t>
            </a:r>
            <a:r>
              <a:rPr lang="en-GB" sz="10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21E355C-344C-8041-8504-8A5512E97622}"/>
              </a:ext>
            </a:extLst>
          </p:cNvPr>
          <p:cNvCxnSpPr>
            <a:cxnSpLocks/>
            <a:stCxn id="147" idx="7"/>
            <a:endCxn id="143" idx="2"/>
          </p:cNvCxnSpPr>
          <p:nvPr/>
        </p:nvCxnSpPr>
        <p:spPr>
          <a:xfrm flipV="1">
            <a:off x="6742680" y="4021532"/>
            <a:ext cx="907052" cy="153809"/>
          </a:xfrm>
          <a:prstGeom prst="line">
            <a:avLst/>
          </a:prstGeom>
          <a:ln w="952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B5A19FFC-26FA-F943-8ED6-6BBCF0F1B14E}"/>
              </a:ext>
            </a:extLst>
          </p:cNvPr>
          <p:cNvSpPr txBox="1"/>
          <p:nvPr/>
        </p:nvSpPr>
        <p:spPr>
          <a:xfrm>
            <a:off x="6991409" y="3894314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5"/>
                </a:solidFill>
              </a:rPr>
              <a:t>0.7</a:t>
            </a:r>
            <a:r>
              <a:rPr lang="en-GB" sz="10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2BDC53E-49F2-2D4C-8B2A-8A977F1B9C52}"/>
              </a:ext>
            </a:extLst>
          </p:cNvPr>
          <p:cNvCxnSpPr>
            <a:cxnSpLocks/>
            <a:stCxn id="141" idx="2"/>
            <a:endCxn id="139" idx="7"/>
          </p:cNvCxnSpPr>
          <p:nvPr/>
        </p:nvCxnSpPr>
        <p:spPr>
          <a:xfrm flipH="1">
            <a:off x="6320469" y="3042856"/>
            <a:ext cx="784404" cy="290659"/>
          </a:xfrm>
          <a:prstGeom prst="line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B54F475-F394-CA4C-9DE9-703F67E7D9CC}"/>
              </a:ext>
            </a:extLst>
          </p:cNvPr>
          <p:cNvCxnSpPr>
            <a:cxnSpLocks/>
            <a:stCxn id="141" idx="3"/>
            <a:endCxn id="147" idx="0"/>
          </p:cNvCxnSpPr>
          <p:nvPr/>
        </p:nvCxnSpPr>
        <p:spPr>
          <a:xfrm flipH="1">
            <a:off x="6658559" y="3126977"/>
            <a:ext cx="481158" cy="1013520"/>
          </a:xfrm>
          <a:prstGeom prst="line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C979F68-F92F-9848-A593-AC3FFA3FB25C}"/>
              </a:ext>
            </a:extLst>
          </p:cNvPr>
          <p:cNvCxnSpPr>
            <a:cxnSpLocks/>
            <a:stCxn id="141" idx="4"/>
            <a:endCxn id="143" idx="1"/>
          </p:cNvCxnSpPr>
          <p:nvPr/>
        </p:nvCxnSpPr>
        <p:spPr>
          <a:xfrm>
            <a:off x="7223838" y="3161821"/>
            <a:ext cx="460738" cy="775590"/>
          </a:xfrm>
          <a:prstGeom prst="line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2752CA5-0151-FA46-9744-9D9C6911DDE6}"/>
              </a:ext>
            </a:extLst>
          </p:cNvPr>
          <p:cNvSpPr txBox="1"/>
          <p:nvPr/>
        </p:nvSpPr>
        <p:spPr>
          <a:xfrm>
            <a:off x="6525191" y="298552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0.4 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A964055-E72A-E44D-84F9-5B89F99F60F7}"/>
              </a:ext>
            </a:extLst>
          </p:cNvPr>
          <p:cNvSpPr txBox="1"/>
          <p:nvPr/>
        </p:nvSpPr>
        <p:spPr>
          <a:xfrm>
            <a:off x="6647984" y="3434108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0.4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B9BC7DC-2A6C-9348-976B-915C1B530ABB}"/>
              </a:ext>
            </a:extLst>
          </p:cNvPr>
          <p:cNvSpPr txBox="1"/>
          <p:nvPr/>
        </p:nvSpPr>
        <p:spPr>
          <a:xfrm>
            <a:off x="7161346" y="3446306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0.5 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58B182D-DC58-6F40-A331-A1A23BDCC56F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>
            <a:off x="7342803" y="3042856"/>
            <a:ext cx="916529" cy="383071"/>
          </a:xfrm>
          <a:prstGeom prst="line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59054788-92B3-604E-8196-9DCC39E876FC}"/>
              </a:ext>
            </a:extLst>
          </p:cNvPr>
          <p:cNvSpPr txBox="1"/>
          <p:nvPr/>
        </p:nvSpPr>
        <p:spPr>
          <a:xfrm>
            <a:off x="7515887" y="3167307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0.2 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E85301C-DB2D-6742-9758-49596C66783A}"/>
              </a:ext>
            </a:extLst>
          </p:cNvPr>
          <p:cNvCxnSpPr>
            <a:cxnSpLocks/>
            <a:stCxn id="143" idx="3"/>
            <a:endCxn id="147" idx="6"/>
          </p:cNvCxnSpPr>
          <p:nvPr/>
        </p:nvCxnSpPr>
        <p:spPr>
          <a:xfrm flipH="1">
            <a:off x="6777524" y="4105653"/>
            <a:ext cx="907052" cy="153809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954FCEC8-3A17-B54B-A8A6-1AEBE08E129E}"/>
              </a:ext>
            </a:extLst>
          </p:cNvPr>
          <p:cNvCxnSpPr>
            <a:cxnSpLocks/>
            <a:stCxn id="143" idx="6"/>
            <a:endCxn id="145" idx="4"/>
          </p:cNvCxnSpPr>
          <p:nvPr/>
        </p:nvCxnSpPr>
        <p:spPr>
          <a:xfrm flipV="1">
            <a:off x="7887662" y="3544892"/>
            <a:ext cx="490635" cy="47664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C80A23C-3A04-B04A-9DA4-0302E2BAFF55}"/>
              </a:ext>
            </a:extLst>
          </p:cNvPr>
          <p:cNvCxnSpPr>
            <a:cxnSpLocks/>
            <a:stCxn id="143" idx="0"/>
            <a:endCxn id="141" idx="5"/>
          </p:cNvCxnSpPr>
          <p:nvPr/>
        </p:nvCxnSpPr>
        <p:spPr>
          <a:xfrm flipH="1" flipV="1">
            <a:off x="7307959" y="3126977"/>
            <a:ext cx="460738" cy="77559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62F14B01-7592-474B-AD83-C46A423B9FB1}"/>
              </a:ext>
            </a:extLst>
          </p:cNvPr>
          <p:cNvSpPr txBox="1"/>
          <p:nvPr/>
        </p:nvSpPr>
        <p:spPr>
          <a:xfrm>
            <a:off x="7068212" y="4146026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0.3 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496F41F-399E-9E41-BA53-10932756BB71}"/>
              </a:ext>
            </a:extLst>
          </p:cNvPr>
          <p:cNvSpPr txBox="1"/>
          <p:nvPr/>
        </p:nvSpPr>
        <p:spPr>
          <a:xfrm>
            <a:off x="7496511" y="338501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0.2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70CF901-BCB9-744B-83F8-E638D37FAE6D}"/>
              </a:ext>
            </a:extLst>
          </p:cNvPr>
          <p:cNvSpPr txBox="1"/>
          <p:nvPr/>
        </p:nvSpPr>
        <p:spPr>
          <a:xfrm>
            <a:off x="8046545" y="372055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0.9 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115532D-982D-7D4E-B98B-50A3B3905C49}"/>
              </a:ext>
            </a:extLst>
          </p:cNvPr>
          <p:cNvCxnSpPr>
            <a:cxnSpLocks/>
            <a:stCxn id="145" idx="1"/>
            <a:endCxn id="141" idx="7"/>
          </p:cNvCxnSpPr>
          <p:nvPr/>
        </p:nvCxnSpPr>
        <p:spPr>
          <a:xfrm flipH="1" flipV="1">
            <a:off x="7307959" y="2958735"/>
            <a:ext cx="986217" cy="383071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BDB5915-75C5-DF4E-9727-DB21637C8EAD}"/>
              </a:ext>
            </a:extLst>
          </p:cNvPr>
          <p:cNvCxnSpPr>
            <a:cxnSpLocks/>
            <a:stCxn id="145" idx="3"/>
            <a:endCxn id="143" idx="7"/>
          </p:cNvCxnSpPr>
          <p:nvPr/>
        </p:nvCxnSpPr>
        <p:spPr>
          <a:xfrm flipH="1">
            <a:off x="7852818" y="3510048"/>
            <a:ext cx="441358" cy="427363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FEEA8684-6E28-E644-BE98-08D42B587939}"/>
              </a:ext>
            </a:extLst>
          </p:cNvPr>
          <p:cNvSpPr txBox="1"/>
          <p:nvPr/>
        </p:nvSpPr>
        <p:spPr>
          <a:xfrm>
            <a:off x="7827870" y="3537381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10000"/>
                  </a:schemeClr>
                </a:solidFill>
              </a:rPr>
              <a:t>0.3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22319F5-3F3E-8E41-B469-096532DE4682}"/>
              </a:ext>
            </a:extLst>
          </p:cNvPr>
          <p:cNvSpPr txBox="1"/>
          <p:nvPr/>
        </p:nvSpPr>
        <p:spPr>
          <a:xfrm>
            <a:off x="7766508" y="297297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>
                    <a:lumMod val="10000"/>
                  </a:schemeClr>
                </a:solidFill>
              </a:rPr>
              <a:t>0.7 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E02F919C-2CB8-C949-8C9C-569FD4536C86}"/>
              </a:ext>
            </a:extLst>
          </p:cNvPr>
          <p:cNvSpPr/>
          <p:nvPr/>
        </p:nvSpPr>
        <p:spPr>
          <a:xfrm>
            <a:off x="6117727" y="3298281"/>
            <a:ext cx="237930" cy="23793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524971E-255E-9943-A41E-351D9D2B4270}"/>
              </a:ext>
            </a:extLst>
          </p:cNvPr>
          <p:cNvSpPr txBox="1"/>
          <p:nvPr/>
        </p:nvSpPr>
        <p:spPr>
          <a:xfrm>
            <a:off x="6069608" y="3291953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82ECB5B-83F3-CB45-ADCC-80E9B9951936}"/>
              </a:ext>
            </a:extLst>
          </p:cNvPr>
          <p:cNvSpPr/>
          <p:nvPr/>
        </p:nvSpPr>
        <p:spPr>
          <a:xfrm>
            <a:off x="8259332" y="3306962"/>
            <a:ext cx="237930" cy="23793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A73A000-B287-BF43-9403-8EFEABFE0EFE}"/>
              </a:ext>
            </a:extLst>
          </p:cNvPr>
          <p:cNvCxnSpPr>
            <a:cxnSpLocks/>
            <a:stCxn id="178" idx="5"/>
            <a:endCxn id="147" idx="0"/>
          </p:cNvCxnSpPr>
          <p:nvPr/>
        </p:nvCxnSpPr>
        <p:spPr>
          <a:xfrm>
            <a:off x="6320813" y="3501367"/>
            <a:ext cx="337746" cy="639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07E638A-EFBA-F843-AA91-2D31948AAA4E}"/>
              </a:ext>
            </a:extLst>
          </p:cNvPr>
          <p:cNvCxnSpPr>
            <a:cxnSpLocks/>
            <a:stCxn id="147" idx="7"/>
            <a:endCxn id="143" idx="2"/>
          </p:cNvCxnSpPr>
          <p:nvPr/>
        </p:nvCxnSpPr>
        <p:spPr>
          <a:xfrm flipV="1">
            <a:off x="6742680" y="4021532"/>
            <a:ext cx="907052" cy="1538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7A2A975B-6743-8948-BD9F-7ABE52EA21DA}"/>
              </a:ext>
            </a:extLst>
          </p:cNvPr>
          <p:cNvCxnSpPr>
            <a:cxnSpLocks/>
            <a:stCxn id="180" idx="4"/>
            <a:endCxn id="143" idx="6"/>
          </p:cNvCxnSpPr>
          <p:nvPr/>
        </p:nvCxnSpPr>
        <p:spPr>
          <a:xfrm flipH="1">
            <a:off x="7887662" y="3544892"/>
            <a:ext cx="490635" cy="476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5D9B557C-A16D-3947-8F54-43A3CBBF8F1A}"/>
              </a:ext>
            </a:extLst>
          </p:cNvPr>
          <p:cNvSpPr/>
          <p:nvPr/>
        </p:nvSpPr>
        <p:spPr>
          <a:xfrm>
            <a:off x="6117383" y="1629949"/>
            <a:ext cx="237930" cy="23793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B334E23-F220-C34D-A0FD-C6451ADC94D1}"/>
              </a:ext>
            </a:extLst>
          </p:cNvPr>
          <p:cNvSpPr/>
          <p:nvPr/>
        </p:nvSpPr>
        <p:spPr>
          <a:xfrm>
            <a:off x="7104873" y="1255169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2085C26-3145-0E42-86A9-A6E5230C0225}"/>
              </a:ext>
            </a:extLst>
          </p:cNvPr>
          <p:cNvSpPr/>
          <p:nvPr/>
        </p:nvSpPr>
        <p:spPr>
          <a:xfrm>
            <a:off x="7649732" y="2233845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48BCD00-6FE0-394A-8DDB-BCB6A1081514}"/>
              </a:ext>
            </a:extLst>
          </p:cNvPr>
          <p:cNvSpPr txBox="1"/>
          <p:nvPr/>
        </p:nvSpPr>
        <p:spPr>
          <a:xfrm>
            <a:off x="7594988" y="2237990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4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AF5B9E6-6E8E-5D4F-BAE5-4537DD607C89}"/>
              </a:ext>
            </a:extLst>
          </p:cNvPr>
          <p:cNvSpPr/>
          <p:nvPr/>
        </p:nvSpPr>
        <p:spPr>
          <a:xfrm>
            <a:off x="8259332" y="1638240"/>
            <a:ext cx="237930" cy="23793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7181C30-CE69-7A44-8FFC-A5FB4E4054DA}"/>
              </a:ext>
            </a:extLst>
          </p:cNvPr>
          <p:cNvSpPr/>
          <p:nvPr/>
        </p:nvSpPr>
        <p:spPr>
          <a:xfrm>
            <a:off x="6539594" y="2471775"/>
            <a:ext cx="237930" cy="237930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CEBDBD5-3777-E74E-A9F4-96718B0C9EB3}"/>
              </a:ext>
            </a:extLst>
          </p:cNvPr>
          <p:cNvSpPr txBox="1"/>
          <p:nvPr/>
        </p:nvSpPr>
        <p:spPr>
          <a:xfrm>
            <a:off x="6487995" y="2467630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2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5F49C77-F81F-E54C-AED3-D3A5552B8C8F}"/>
              </a:ext>
            </a:extLst>
          </p:cNvPr>
          <p:cNvCxnSpPr>
            <a:cxnSpLocks/>
            <a:stCxn id="109" idx="4"/>
            <a:endCxn id="124" idx="0"/>
          </p:cNvCxnSpPr>
          <p:nvPr/>
        </p:nvCxnSpPr>
        <p:spPr>
          <a:xfrm>
            <a:off x="6236348" y="1867879"/>
            <a:ext cx="422211" cy="603896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361E3C2-5940-8046-B3E5-E2028A1EFC68}"/>
              </a:ext>
            </a:extLst>
          </p:cNvPr>
          <p:cNvCxnSpPr>
            <a:cxnSpLocks/>
            <a:stCxn id="109" idx="6"/>
            <a:endCxn id="112" idx="2"/>
          </p:cNvCxnSpPr>
          <p:nvPr/>
        </p:nvCxnSpPr>
        <p:spPr>
          <a:xfrm flipV="1">
            <a:off x="6355313" y="1374134"/>
            <a:ext cx="749560" cy="374780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CA5BD72-C1B6-7E42-AC33-363980396F0B}"/>
              </a:ext>
            </a:extLst>
          </p:cNvPr>
          <p:cNvCxnSpPr>
            <a:cxnSpLocks/>
            <a:stCxn id="112" idx="6"/>
            <a:endCxn id="118" idx="2"/>
          </p:cNvCxnSpPr>
          <p:nvPr/>
        </p:nvCxnSpPr>
        <p:spPr>
          <a:xfrm>
            <a:off x="7342803" y="1374134"/>
            <a:ext cx="916529" cy="383071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775EC1D-F22B-2140-8804-98FB8FBC4B92}"/>
              </a:ext>
            </a:extLst>
          </p:cNvPr>
          <p:cNvCxnSpPr>
            <a:cxnSpLocks/>
            <a:stCxn id="118" idx="3"/>
            <a:endCxn id="116" idx="7"/>
          </p:cNvCxnSpPr>
          <p:nvPr/>
        </p:nvCxnSpPr>
        <p:spPr>
          <a:xfrm flipH="1">
            <a:off x="7852818" y="1841326"/>
            <a:ext cx="441358" cy="427363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89471129-F1AE-3746-A38B-70779E87BA1F}"/>
              </a:ext>
            </a:extLst>
          </p:cNvPr>
          <p:cNvCxnSpPr>
            <a:cxnSpLocks/>
            <a:stCxn id="112" idx="3"/>
            <a:endCxn id="124" idx="7"/>
          </p:cNvCxnSpPr>
          <p:nvPr/>
        </p:nvCxnSpPr>
        <p:spPr>
          <a:xfrm flipH="1">
            <a:off x="6742680" y="1458255"/>
            <a:ext cx="397037" cy="1048364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47DCF83-7B12-2A4B-9376-B6AB26036D06}"/>
              </a:ext>
            </a:extLst>
          </p:cNvPr>
          <p:cNvCxnSpPr>
            <a:cxnSpLocks/>
            <a:stCxn id="116" idx="2"/>
            <a:endCxn id="124" idx="6"/>
          </p:cNvCxnSpPr>
          <p:nvPr/>
        </p:nvCxnSpPr>
        <p:spPr>
          <a:xfrm flipH="1">
            <a:off x="6777524" y="2352810"/>
            <a:ext cx="872208" cy="237930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75D214EB-72E1-334E-B5F4-1599C3881478}"/>
              </a:ext>
            </a:extLst>
          </p:cNvPr>
          <p:cNvCxnSpPr>
            <a:cxnSpLocks/>
            <a:stCxn id="112" idx="5"/>
            <a:endCxn id="116" idx="1"/>
          </p:cNvCxnSpPr>
          <p:nvPr/>
        </p:nvCxnSpPr>
        <p:spPr>
          <a:xfrm>
            <a:off x="7307959" y="1458255"/>
            <a:ext cx="376617" cy="810434"/>
          </a:xfrm>
          <a:prstGeom prst="line">
            <a:avLst/>
          </a:prstGeom>
          <a:ln w="9525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0344BB0B-4C50-8847-BA01-C2FFBDFB7A8B}"/>
              </a:ext>
            </a:extLst>
          </p:cNvPr>
          <p:cNvSpPr txBox="1"/>
          <p:nvPr/>
        </p:nvSpPr>
        <p:spPr>
          <a:xfrm>
            <a:off x="6545358" y="1361464"/>
            <a:ext cx="279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1 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36595D0-E2E2-2F45-A73D-2B0A72FF98B9}"/>
              </a:ext>
            </a:extLst>
          </p:cNvPr>
          <p:cNvSpPr txBox="1"/>
          <p:nvPr/>
        </p:nvSpPr>
        <p:spPr>
          <a:xfrm>
            <a:off x="6131688" y="2154275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0.6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E1ADE68-BDCC-2843-A645-AA85C46678CC}"/>
              </a:ext>
            </a:extLst>
          </p:cNvPr>
          <p:cNvSpPr txBox="1"/>
          <p:nvPr/>
        </p:nvSpPr>
        <p:spPr>
          <a:xfrm>
            <a:off x="6894289" y="1850693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2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BD0F293-539B-2446-B778-4AEB676E752E}"/>
              </a:ext>
            </a:extLst>
          </p:cNvPr>
          <p:cNvSpPr txBox="1"/>
          <p:nvPr/>
        </p:nvSpPr>
        <p:spPr>
          <a:xfrm>
            <a:off x="7050695" y="2442602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1.5 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92AF406-08E3-1942-83E0-23E78CE86293}"/>
              </a:ext>
            </a:extLst>
          </p:cNvPr>
          <p:cNvSpPr txBox="1"/>
          <p:nvPr/>
        </p:nvSpPr>
        <p:spPr>
          <a:xfrm>
            <a:off x="7455788" y="1759555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1.2 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0BECAAA-7511-A44A-B56E-143EE72F5EDD}"/>
              </a:ext>
            </a:extLst>
          </p:cNvPr>
          <p:cNvSpPr txBox="1"/>
          <p:nvPr/>
        </p:nvSpPr>
        <p:spPr>
          <a:xfrm>
            <a:off x="7720419" y="1376234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1.8 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A9EAD67-9160-F345-AE2C-80C8C27C1E73}"/>
              </a:ext>
            </a:extLst>
          </p:cNvPr>
          <p:cNvSpPr txBox="1"/>
          <p:nvPr/>
        </p:nvSpPr>
        <p:spPr>
          <a:xfrm>
            <a:off x="7971605" y="2007895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0.8 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7D341A1-4ED9-CA44-A879-77F9384C22B3}"/>
              </a:ext>
            </a:extLst>
          </p:cNvPr>
          <p:cNvCxnSpPr>
            <a:cxnSpLocks/>
            <a:stCxn id="109" idx="6"/>
            <a:endCxn id="112" idx="2"/>
          </p:cNvCxnSpPr>
          <p:nvPr/>
        </p:nvCxnSpPr>
        <p:spPr>
          <a:xfrm flipV="1">
            <a:off x="6355313" y="1374134"/>
            <a:ext cx="749560" cy="3747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0BEB3677-1726-624D-931C-94C30D5585C8}"/>
              </a:ext>
            </a:extLst>
          </p:cNvPr>
          <p:cNvSpPr txBox="1"/>
          <p:nvPr/>
        </p:nvSpPr>
        <p:spPr>
          <a:xfrm>
            <a:off x="6065784" y="1625803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27CE1B0A-0934-BB4B-B06F-CE8DC878EC4D}"/>
              </a:ext>
            </a:extLst>
          </p:cNvPr>
          <p:cNvCxnSpPr>
            <a:cxnSpLocks/>
            <a:stCxn id="112" idx="6"/>
            <a:endCxn id="118" idx="2"/>
          </p:cNvCxnSpPr>
          <p:nvPr/>
        </p:nvCxnSpPr>
        <p:spPr>
          <a:xfrm>
            <a:off x="7342803" y="1374134"/>
            <a:ext cx="916529" cy="3830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CE26EC6D-1A72-B140-8080-6A59025FF791}"/>
              </a:ext>
            </a:extLst>
          </p:cNvPr>
          <p:cNvSpPr txBox="1"/>
          <p:nvPr/>
        </p:nvSpPr>
        <p:spPr>
          <a:xfrm>
            <a:off x="7060167" y="1252074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3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6EFAB48-5AA4-FB44-AA7D-741F21D3763D}"/>
              </a:ext>
            </a:extLst>
          </p:cNvPr>
          <p:cNvSpPr txBox="1"/>
          <p:nvPr/>
        </p:nvSpPr>
        <p:spPr>
          <a:xfrm>
            <a:off x="8207733" y="1646165"/>
            <a:ext cx="341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5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AF09ACC9-D1C4-E484-9D7D-F197B2C13E86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5BC5851F-E517-9CE7-76B2-74D3D7E40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7172248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Path Finding – Quantitative Verification</a:t>
            </a:r>
          </a:p>
        </p:txBody>
      </p:sp>
    </p:spTree>
    <p:extLst>
      <p:ext uri="{BB962C8B-B14F-4D97-AF65-F5344CB8AC3E}">
        <p14:creationId xmlns:p14="http://schemas.microsoft.com/office/powerpoint/2010/main" val="26010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itle 1">
            <a:extLst>
              <a:ext uri="{FF2B5EF4-FFF2-40B4-BE49-F238E27FC236}">
                <a16:creationId xmlns:a16="http://schemas.microsoft.com/office/drawing/2014/main" id="{EE7E04AD-EE26-905E-D573-1B12D8EBD0CA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/>
              <a:t>ALMI Project</a:t>
            </a:r>
            <a:endParaRPr lang="en-GB" dirty="0"/>
          </a:p>
        </p:txBody>
      </p:sp>
      <p:pic>
        <p:nvPicPr>
          <p:cNvPr id="6" name="Picture 5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867D70E9-1005-3802-3918-1A89873C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62" y="1582226"/>
            <a:ext cx="4858963" cy="3074895"/>
          </a:xfrm>
          <a:prstGeom prst="rect">
            <a:avLst/>
          </a:prstGeom>
        </p:spPr>
      </p:pic>
      <p:sp>
        <p:nvSpPr>
          <p:cNvPr id="379" name="Subtitle 2">
            <a:extLst>
              <a:ext uri="{FF2B5EF4-FFF2-40B4-BE49-F238E27FC236}">
                <a16:creationId xmlns:a16="http://schemas.microsoft.com/office/drawing/2014/main" id="{6505E374-AE00-2DA3-8ED1-542DF2899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7172248" cy="409780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Path Finding – Example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20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itle 1">
            <a:extLst>
              <a:ext uri="{FF2B5EF4-FFF2-40B4-BE49-F238E27FC236}">
                <a16:creationId xmlns:a16="http://schemas.microsoft.com/office/drawing/2014/main" id="{EE7E04AD-EE26-905E-D573-1B12D8EBD0CA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379" name="Subtitle 2">
            <a:extLst>
              <a:ext uri="{FF2B5EF4-FFF2-40B4-BE49-F238E27FC236}">
                <a16:creationId xmlns:a16="http://schemas.microsoft.com/office/drawing/2014/main" id="{6505E374-AE00-2DA3-8ED1-542DF2899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7172248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Path Finding – Example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844B249-DCAC-3F6A-DC9B-F139D850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01" y="1684156"/>
            <a:ext cx="3391417" cy="272990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9711F9B-659B-D17C-26B1-81DE51C6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13" y="1671872"/>
            <a:ext cx="3421939" cy="2754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D6F09-15D9-363F-F64E-3B72BF3A36EF}"/>
              </a:ext>
            </a:extLst>
          </p:cNvPr>
          <p:cNvSpPr txBox="1"/>
          <p:nvPr/>
        </p:nvSpPr>
        <p:spPr>
          <a:xfrm>
            <a:off x="1566911" y="4414060"/>
            <a:ext cx="1376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Least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1E312-E966-997F-CB53-D86790C2E779}"/>
              </a:ext>
            </a:extLst>
          </p:cNvPr>
          <p:cNvSpPr txBox="1"/>
          <p:nvPr/>
        </p:nvSpPr>
        <p:spPr>
          <a:xfrm>
            <a:off x="5364647" y="4426344"/>
            <a:ext cx="2658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Highest Probability of Success</a:t>
            </a:r>
          </a:p>
        </p:txBody>
      </p:sp>
    </p:spTree>
    <p:extLst>
      <p:ext uri="{BB962C8B-B14F-4D97-AF65-F5344CB8AC3E}">
        <p14:creationId xmlns:p14="http://schemas.microsoft.com/office/powerpoint/2010/main" val="104574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C4439AC-ED82-ED40-A590-019E6D65C5CF}"/>
              </a:ext>
            </a:extLst>
          </p:cNvPr>
          <p:cNvGrpSpPr/>
          <p:nvPr/>
        </p:nvGrpSpPr>
        <p:grpSpPr>
          <a:xfrm>
            <a:off x="5112091" y="1464191"/>
            <a:ext cx="3633193" cy="1800769"/>
            <a:chOff x="5370297" y="1182187"/>
            <a:chExt cx="3633192" cy="2162685"/>
          </a:xfrm>
        </p:grpSpPr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45414D5-97E1-6E49-AB16-C938EA060B45}"/>
                </a:ext>
              </a:extLst>
            </p:cNvPr>
            <p:cNvSpPr>
              <a:spLocks/>
            </p:cNvSpPr>
            <p:nvPr/>
          </p:nvSpPr>
          <p:spPr>
            <a:xfrm>
              <a:off x="5512394" y="1227376"/>
              <a:ext cx="230400" cy="27670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075F2CBD-8A81-DD46-93A6-0E8057C8C60F}"/>
                </a:ext>
              </a:extLst>
            </p:cNvPr>
            <p:cNvSpPr/>
            <p:nvPr/>
          </p:nvSpPr>
          <p:spPr>
            <a:xfrm>
              <a:off x="5513116" y="2024422"/>
              <a:ext cx="227893" cy="2767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B63FF00F-B74A-1A43-945E-264F6E1C9977}"/>
                </a:ext>
              </a:extLst>
            </p:cNvPr>
            <p:cNvSpPr/>
            <p:nvPr/>
          </p:nvSpPr>
          <p:spPr>
            <a:xfrm>
              <a:off x="5512395" y="1624740"/>
              <a:ext cx="227893" cy="276705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618873DF-31C8-E34C-A7BC-B540ADCCB8BB}"/>
                </a:ext>
              </a:extLst>
            </p:cNvPr>
            <p:cNvCxnSpPr>
              <a:cxnSpLocks/>
              <a:endCxn id="375" idx="2"/>
            </p:cNvCxnSpPr>
            <p:nvPr/>
          </p:nvCxnSpPr>
          <p:spPr>
            <a:xfrm>
              <a:off x="5376157" y="2162775"/>
              <a:ext cx="136959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366A0F7-AD93-1B4A-A73A-FDE9F89AA6B6}"/>
                </a:ext>
              </a:extLst>
            </p:cNvPr>
            <p:cNvCxnSpPr>
              <a:cxnSpLocks/>
              <a:stCxn id="375" idx="6"/>
            </p:cNvCxnSpPr>
            <p:nvPr/>
          </p:nvCxnSpPr>
          <p:spPr>
            <a:xfrm>
              <a:off x="5741009" y="2162775"/>
              <a:ext cx="125238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2205782D-578C-B349-B59D-8007AC3AAB06}"/>
                </a:ext>
              </a:extLst>
            </p:cNvPr>
            <p:cNvSpPr/>
            <p:nvPr/>
          </p:nvSpPr>
          <p:spPr>
            <a:xfrm>
              <a:off x="5507256" y="2420984"/>
              <a:ext cx="227893" cy="27670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5DF2846-3AD8-2C44-92E5-EC92D759754C}"/>
                </a:ext>
              </a:extLst>
            </p:cNvPr>
            <p:cNvCxnSpPr>
              <a:cxnSpLocks/>
              <a:stCxn id="379" idx="2"/>
            </p:cNvCxnSpPr>
            <p:nvPr/>
          </p:nvCxnSpPr>
          <p:spPr>
            <a:xfrm flipH="1">
              <a:off x="5370297" y="2559337"/>
              <a:ext cx="136959" cy="80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5AE726F-B94E-3A47-BE67-4E6F1C7317BF}"/>
                </a:ext>
              </a:extLst>
            </p:cNvPr>
            <p:cNvCxnSpPr>
              <a:cxnSpLocks/>
              <a:endCxn id="379" idx="6"/>
            </p:cNvCxnSpPr>
            <p:nvPr/>
          </p:nvCxnSpPr>
          <p:spPr>
            <a:xfrm flipH="1" flipV="1">
              <a:off x="5735149" y="2559337"/>
              <a:ext cx="125238" cy="312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EDB4164A-C7B5-8540-9E7C-4B15B600F0C2}"/>
                </a:ext>
              </a:extLst>
            </p:cNvPr>
            <p:cNvSpPr/>
            <p:nvPr/>
          </p:nvSpPr>
          <p:spPr>
            <a:xfrm>
              <a:off x="5507256" y="2819431"/>
              <a:ext cx="227893" cy="2748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5536EB1-A11F-B440-BB16-41CC26B6EB21}"/>
                </a:ext>
              </a:extLst>
            </p:cNvPr>
            <p:cNvCxnSpPr>
              <a:cxnSpLocks/>
              <a:endCxn id="382" idx="2"/>
            </p:cNvCxnSpPr>
            <p:nvPr/>
          </p:nvCxnSpPr>
          <p:spPr>
            <a:xfrm>
              <a:off x="5370297" y="2956841"/>
              <a:ext cx="136959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43FEDD20-91BE-8C4B-9653-38FAAF9C28A8}"/>
                </a:ext>
              </a:extLst>
            </p:cNvPr>
            <p:cNvCxnSpPr>
              <a:cxnSpLocks/>
              <a:stCxn id="382" idx="6"/>
            </p:cNvCxnSpPr>
            <p:nvPr/>
          </p:nvCxnSpPr>
          <p:spPr>
            <a:xfrm>
              <a:off x="5735149" y="2956841"/>
              <a:ext cx="136959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D62A16-987D-C841-B9A6-E1BCD95C6B13}"/>
                </a:ext>
              </a:extLst>
            </p:cNvPr>
            <p:cNvSpPr txBox="1"/>
            <p:nvPr/>
          </p:nvSpPr>
          <p:spPr>
            <a:xfrm>
              <a:off x="6033867" y="1182187"/>
              <a:ext cx="1080978" cy="972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Start Node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6ABEF28A-9B0B-9440-B805-141D85ECED7A}"/>
                </a:ext>
              </a:extLst>
            </p:cNvPr>
            <p:cNvSpPr txBox="1"/>
            <p:nvPr/>
          </p:nvSpPr>
          <p:spPr>
            <a:xfrm>
              <a:off x="6033867" y="1580224"/>
              <a:ext cx="1080978" cy="972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Final Node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5562498-8D01-724E-8B73-FBB160172192}"/>
                </a:ext>
              </a:extLst>
            </p:cNvPr>
            <p:cNvSpPr txBox="1"/>
            <p:nvPr/>
          </p:nvSpPr>
          <p:spPr>
            <a:xfrm>
              <a:off x="6017466" y="1975342"/>
              <a:ext cx="2986023" cy="972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Highest Probability Path (Robot) 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E34510FD-08CB-D94C-B650-041073FF3DFE}"/>
                </a:ext>
              </a:extLst>
            </p:cNvPr>
            <p:cNvSpPr txBox="1"/>
            <p:nvPr/>
          </p:nvSpPr>
          <p:spPr>
            <a:xfrm>
              <a:off x="6017466" y="2372370"/>
              <a:ext cx="2986023" cy="972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Minimum Distance Path (Robot) 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04F8FEB6-73B4-974E-A53B-DFC0BACB25A9}"/>
                </a:ext>
              </a:extLst>
            </p:cNvPr>
            <p:cNvSpPr txBox="1"/>
            <p:nvPr/>
          </p:nvSpPr>
          <p:spPr>
            <a:xfrm>
              <a:off x="6033867" y="2746980"/>
              <a:ext cx="2444972" cy="406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Mutual Path (Robot)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90EB8F7-DB94-084E-AEA8-E638AE6D992B}"/>
              </a:ext>
            </a:extLst>
          </p:cNvPr>
          <p:cNvSpPr txBox="1"/>
          <p:nvPr/>
        </p:nvSpPr>
        <p:spPr>
          <a:xfrm>
            <a:off x="5117952" y="3340767"/>
            <a:ext cx="3627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Minimum distance path </a:t>
            </a:r>
            <a:r>
              <a:rPr lang="en-GB" dirty="0"/>
              <a:t>is 2.9 m with 58% chance of success </a:t>
            </a:r>
          </a:p>
          <a:p>
            <a:endParaRPr lang="en-GB" b="1" dirty="0"/>
          </a:p>
          <a:p>
            <a:r>
              <a:rPr lang="en-GB" b="1" dirty="0"/>
              <a:t>Maximum probability path </a:t>
            </a:r>
            <a:r>
              <a:rPr lang="en-GB" dirty="0"/>
              <a:t>is 4.0 m with 92% chance of success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F76A1F-C08E-F4B7-6A3A-D34849A1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" y="1615558"/>
            <a:ext cx="4098173" cy="3298804"/>
          </a:xfrm>
          <a:prstGeom prst="rect">
            <a:avLst/>
          </a:prstGeom>
        </p:spPr>
      </p:pic>
      <p:sp>
        <p:nvSpPr>
          <p:cNvPr id="385" name="Subtitle 2">
            <a:extLst>
              <a:ext uri="{FF2B5EF4-FFF2-40B4-BE49-F238E27FC236}">
                <a16:creationId xmlns:a16="http://schemas.microsoft.com/office/drawing/2014/main" id="{D55FF8C5-A68A-C422-DC44-CE1FD0B93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3328664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Path Finding – Example</a:t>
            </a:r>
          </a:p>
        </p:txBody>
      </p:sp>
      <p:sp>
        <p:nvSpPr>
          <p:cNvPr id="386" name="Title 1">
            <a:extLst>
              <a:ext uri="{FF2B5EF4-FFF2-40B4-BE49-F238E27FC236}">
                <a16:creationId xmlns:a16="http://schemas.microsoft.com/office/drawing/2014/main" id="{3FFD26D2-2244-24DD-D665-93FA71AEE1B5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</p:spTree>
    <p:extLst>
      <p:ext uri="{BB962C8B-B14F-4D97-AF65-F5344CB8AC3E}">
        <p14:creationId xmlns:p14="http://schemas.microsoft.com/office/powerpoint/2010/main" val="3663940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7104F3-9BF9-BE4D-A86E-1119FFDDA6C2}"/>
              </a:ext>
            </a:extLst>
          </p:cNvPr>
          <p:cNvSpPr txBox="1"/>
          <p:nvPr/>
        </p:nvSpPr>
        <p:spPr>
          <a:xfrm>
            <a:off x="4572000" y="1656996"/>
            <a:ext cx="36206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Assumed </a:t>
            </a:r>
            <a:r>
              <a:rPr lang="en-GB" dirty="0"/>
              <a:t>the human will travel along the path of the </a:t>
            </a:r>
            <a:r>
              <a:rPr lang="en-GB" u="sng" dirty="0"/>
              <a:t>least distance</a:t>
            </a:r>
            <a:endParaRPr lang="en-GB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375" name="Title 1">
            <a:extLst>
              <a:ext uri="{FF2B5EF4-FFF2-40B4-BE49-F238E27FC236}">
                <a16:creationId xmlns:a16="http://schemas.microsoft.com/office/drawing/2014/main" id="{AD6F68CE-229C-72EB-4549-83DBFFFD62A9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377" name="Subtitle 2">
            <a:extLst>
              <a:ext uri="{FF2B5EF4-FFF2-40B4-BE49-F238E27FC236}">
                <a16:creationId xmlns:a16="http://schemas.microsoft.com/office/drawing/2014/main" id="{55F4699D-570F-2C5C-2496-2341E3A6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4745088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Path Finding – Example with Human</a:t>
            </a: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3FE72F2E-5E84-9DF8-D8D4-CE9B579E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4" y="1582225"/>
            <a:ext cx="4001146" cy="32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">
            <a:extLst>
              <a:ext uri="{FF2B5EF4-FFF2-40B4-BE49-F238E27FC236}">
                <a16:creationId xmlns:a16="http://schemas.microsoft.com/office/drawing/2014/main" id="{AD6F68CE-229C-72EB-4549-83DBFFFD62A9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377" name="Subtitle 2">
            <a:extLst>
              <a:ext uri="{FF2B5EF4-FFF2-40B4-BE49-F238E27FC236}">
                <a16:creationId xmlns:a16="http://schemas.microsoft.com/office/drawing/2014/main" id="{55F4699D-570F-2C5C-2496-2341E3A6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4745088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Path Finding – Example with Human</a:t>
            </a: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97720018-6A61-6A4D-4645-3B2E10D4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4" y="1582203"/>
            <a:ext cx="4001146" cy="3220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65E222-BB86-F768-2760-DAE58DE3BB45}"/>
              </a:ext>
            </a:extLst>
          </p:cNvPr>
          <p:cNvSpPr txBox="1"/>
          <p:nvPr/>
        </p:nvSpPr>
        <p:spPr>
          <a:xfrm>
            <a:off x="4544977" y="1708560"/>
            <a:ext cx="400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path causes a </a:t>
            </a:r>
            <a:r>
              <a:rPr lang="en-GB" b="1" dirty="0"/>
              <a:t>spatial conflict</a:t>
            </a:r>
            <a:r>
              <a:rPr lang="en-GB" dirty="0"/>
              <a:t> with the path of the </a:t>
            </a:r>
            <a:r>
              <a:rPr lang="en-GB" u="sng" dirty="0"/>
              <a:t>robot’s path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08527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F8F0-DA48-E05D-6AB4-F2F507645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E6104-3068-B756-E168-D6830590F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7" y="1282391"/>
            <a:ext cx="8223598" cy="3272148"/>
          </a:xfrm>
        </p:spPr>
        <p:txBody>
          <a:bodyPr/>
          <a:lstStyle/>
          <a:p>
            <a:pPr marL="388938" indent="-342900"/>
            <a:r>
              <a:rPr lang="en-GB" dirty="0"/>
              <a:t>Joined the University of York in June 2021 as a Research Associate in Assistive Care Robotics working on the ALMI Project</a:t>
            </a:r>
          </a:p>
          <a:p>
            <a:pPr marL="388938" indent="-342900"/>
            <a:r>
              <a:rPr lang="en-GB" dirty="0"/>
              <a:t>Collaborate on other projects, such as the </a:t>
            </a:r>
            <a:r>
              <a:rPr lang="en-GB" dirty="0" err="1"/>
              <a:t>CSI:Cobot</a:t>
            </a:r>
            <a:r>
              <a:rPr lang="en-GB" dirty="0"/>
              <a:t> and DAISY Project</a:t>
            </a:r>
          </a:p>
          <a:p>
            <a:pPr marL="388938" indent="-342900"/>
            <a:r>
              <a:rPr lang="en-GB" dirty="0"/>
              <a:t>Undergraduate degree in Aerospace Engineering </a:t>
            </a:r>
          </a:p>
          <a:p>
            <a:pPr marL="388938" indent="-342900"/>
            <a:r>
              <a:rPr lang="en-GB" dirty="0"/>
              <a:t>PhD in Flight Dynamics and Control</a:t>
            </a:r>
          </a:p>
        </p:txBody>
      </p:sp>
    </p:spTree>
    <p:extLst>
      <p:ext uri="{BB962C8B-B14F-4D97-AF65-F5344CB8AC3E}">
        <p14:creationId xmlns:p14="http://schemas.microsoft.com/office/powerpoint/2010/main" val="189861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">
            <a:extLst>
              <a:ext uri="{FF2B5EF4-FFF2-40B4-BE49-F238E27FC236}">
                <a16:creationId xmlns:a16="http://schemas.microsoft.com/office/drawing/2014/main" id="{AD6F68CE-229C-72EB-4549-83DBFFFD62A9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377" name="Subtitle 2">
            <a:extLst>
              <a:ext uri="{FF2B5EF4-FFF2-40B4-BE49-F238E27FC236}">
                <a16:creationId xmlns:a16="http://schemas.microsoft.com/office/drawing/2014/main" id="{55F4699D-570F-2C5C-2496-2341E3A6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4745088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Path Finding – Example with Human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D07D550-E1B3-A7D7-8E66-0D4CCBDCD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11"/>
          <a:stretch/>
        </p:blipFill>
        <p:spPr>
          <a:xfrm>
            <a:off x="391689" y="1582227"/>
            <a:ext cx="3953754" cy="3160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74F9C1-DE48-1077-B5DA-A8649E481809}"/>
              </a:ext>
            </a:extLst>
          </p:cNvPr>
          <p:cNvSpPr txBox="1"/>
          <p:nvPr/>
        </p:nvSpPr>
        <p:spPr>
          <a:xfrm>
            <a:off x="4345443" y="1717552"/>
            <a:ext cx="46282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/>
              <a:t>Highest probability of success </a:t>
            </a:r>
            <a:r>
              <a:rPr lang="en-GB" sz="1800" dirty="0"/>
              <a:t>path no longer holds true…</a:t>
            </a:r>
            <a:endParaRPr lang="en-GB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Introduce a </a:t>
            </a:r>
            <a:r>
              <a:rPr lang="en-GB" sz="1800" b="1" dirty="0"/>
              <a:t>heat map</a:t>
            </a:r>
            <a:r>
              <a:rPr lang="en-GB" sz="1800" dirty="0"/>
              <a:t> for the robot which artificially the risk associated with edges and nodes predicted to be on the humans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Use the heat map to perform path finding for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Chance of success </a:t>
            </a:r>
            <a:r>
              <a:rPr lang="en-GB" sz="1800" b="1" dirty="0"/>
              <a:t>decreased</a:t>
            </a:r>
            <a:r>
              <a:rPr lang="en-GB" sz="1800" dirty="0"/>
              <a:t> from 92% </a:t>
            </a:r>
            <a:r>
              <a:rPr lang="en-GB" sz="1800" dirty="0">
                <a:sym typeface="Wingdings" pitchFamily="2" charset="2"/>
              </a:rPr>
              <a:t> 23%</a:t>
            </a:r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23148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Box 391">
            <a:extLst>
              <a:ext uri="{FF2B5EF4-FFF2-40B4-BE49-F238E27FC236}">
                <a16:creationId xmlns:a16="http://schemas.microsoft.com/office/drawing/2014/main" id="{65CD3847-E88B-2B41-96CA-1D0A3482A0DA}"/>
              </a:ext>
            </a:extLst>
          </p:cNvPr>
          <p:cNvSpPr txBox="1"/>
          <p:nvPr/>
        </p:nvSpPr>
        <p:spPr>
          <a:xfrm>
            <a:off x="4572000" y="1789301"/>
            <a:ext cx="3884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agent now </a:t>
            </a:r>
            <a:r>
              <a:rPr lang="en-GB" b="1" dirty="0"/>
              <a:t>re-plans</a:t>
            </a:r>
            <a:r>
              <a:rPr lang="en-GB" dirty="0"/>
              <a:t> it’s path around the environment, </a:t>
            </a:r>
            <a:r>
              <a:rPr lang="en-GB" b="1" dirty="0"/>
              <a:t>increasing</a:t>
            </a:r>
            <a:r>
              <a:rPr lang="en-GB" dirty="0"/>
              <a:t> the probability of reaching the final node</a:t>
            </a:r>
          </a:p>
          <a:p>
            <a:endParaRPr lang="en-GB" dirty="0"/>
          </a:p>
          <a:p>
            <a:r>
              <a:rPr lang="en-GB" b="1" dirty="0"/>
              <a:t>Maximum probability path </a:t>
            </a:r>
            <a:r>
              <a:rPr lang="en-GB" dirty="0"/>
              <a:t>is 4.8 m with 81% chance of success</a:t>
            </a:r>
          </a:p>
        </p:txBody>
      </p:sp>
      <p:sp>
        <p:nvSpPr>
          <p:cNvPr id="386" name="Title 1">
            <a:extLst>
              <a:ext uri="{FF2B5EF4-FFF2-40B4-BE49-F238E27FC236}">
                <a16:creationId xmlns:a16="http://schemas.microsoft.com/office/drawing/2014/main" id="{0BEA0920-252F-5C84-07CF-315C35759713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393" name="Subtitle 2">
            <a:extLst>
              <a:ext uri="{FF2B5EF4-FFF2-40B4-BE49-F238E27FC236}">
                <a16:creationId xmlns:a16="http://schemas.microsoft.com/office/drawing/2014/main" id="{C602B785-06CD-2F34-58BB-8910BF70C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4745088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Path Finding – Example with Human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3F6ABDE4-6400-E8AD-210A-ACF4FF83C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1" y="1604482"/>
            <a:ext cx="3884903" cy="31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60F4D558-DC9A-214E-9DF7-5233582D9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077" y="407749"/>
            <a:ext cx="6239044" cy="578720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What does this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06246-7A58-3C45-891A-F3708E248300}"/>
              </a:ext>
            </a:extLst>
          </p:cNvPr>
          <p:cNvSpPr txBox="1"/>
          <p:nvPr/>
        </p:nvSpPr>
        <p:spPr>
          <a:xfrm>
            <a:off x="293077" y="1038387"/>
            <a:ext cx="8296759" cy="34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Require </a:t>
            </a:r>
            <a:r>
              <a:rPr lang="en-GB" u="sng" dirty="0"/>
              <a:t>knowledge</a:t>
            </a:r>
            <a:r>
              <a:rPr lang="en-GB" dirty="0"/>
              <a:t> of the </a:t>
            </a:r>
            <a:r>
              <a:rPr lang="en-GB" b="1" dirty="0"/>
              <a:t>human’s position</a:t>
            </a:r>
            <a:r>
              <a:rPr lang="en-GB" dirty="0"/>
              <a:t> and </a:t>
            </a:r>
            <a:r>
              <a:rPr lang="en-GB" b="1" dirty="0"/>
              <a:t>intentions</a:t>
            </a:r>
          </a:p>
          <a:p>
            <a:pPr marL="69408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This could be a fair assumption if we were guiding the human to locations during a cooperative task…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Requires </a:t>
            </a:r>
            <a:r>
              <a:rPr lang="en-GB" b="1" dirty="0"/>
              <a:t>accurate predictions </a:t>
            </a:r>
            <a:r>
              <a:rPr lang="en-GB" dirty="0"/>
              <a:t>of the human’s behaviour </a:t>
            </a:r>
          </a:p>
          <a:p>
            <a:pPr marL="69408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How they will navigate through the environment?</a:t>
            </a:r>
          </a:p>
          <a:p>
            <a:pPr marL="694081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Assume the human takes the </a:t>
            </a:r>
            <a:r>
              <a:rPr lang="en-GB" sz="1400" b="1" dirty="0"/>
              <a:t>least distance</a:t>
            </a:r>
            <a:r>
              <a:rPr lang="en-GB" sz="1400" dirty="0"/>
              <a:t> path (Factor some creativity?) </a:t>
            </a:r>
            <a:endParaRPr lang="en-GB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Working on </a:t>
            </a:r>
            <a:r>
              <a:rPr lang="en-GB" b="1" dirty="0"/>
              <a:t>spatial</a:t>
            </a:r>
            <a:r>
              <a:rPr lang="en-GB" dirty="0"/>
              <a:t> deconfliction (not </a:t>
            </a:r>
            <a:r>
              <a:rPr lang="en-GB" u="sng" dirty="0"/>
              <a:t>temporal &amp; spatial deconfliction)</a:t>
            </a:r>
          </a:p>
          <a:p>
            <a:pPr marL="75123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Future work for time-based simulations with kinematic movement analysis?</a:t>
            </a:r>
          </a:p>
          <a:p>
            <a:pPr marL="75123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Purely predictive behaviour?</a:t>
            </a:r>
          </a:p>
          <a:p>
            <a:pPr marL="751231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Adaptation at runtime?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These are all thing we need to consider in the final solution</a:t>
            </a:r>
          </a:p>
        </p:txBody>
      </p:sp>
    </p:spTree>
    <p:extLst>
      <p:ext uri="{BB962C8B-B14F-4D97-AF65-F5344CB8AC3E}">
        <p14:creationId xmlns:p14="http://schemas.microsoft.com/office/powerpoint/2010/main" val="790624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696E-2D2E-0083-D9FA-1570433B7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DAISY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48288-3D0F-C092-A16C-9A92FE962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EABDD-4284-A26C-3C92-D24D6CE53D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7" y="1582227"/>
            <a:ext cx="5393768" cy="2972312"/>
          </a:xfrm>
        </p:spPr>
        <p:txBody>
          <a:bodyPr/>
          <a:lstStyle/>
          <a:p>
            <a:pPr marL="388938" indent="-342900"/>
            <a:r>
              <a:rPr lang="en-GB" dirty="0"/>
              <a:t>Multidisciplinary collaboration between University of York, University of Southampton and York and Scarborough Teaching Hospitals</a:t>
            </a:r>
          </a:p>
          <a:p>
            <a:pPr marL="388938" indent="-342900"/>
            <a:r>
              <a:rPr lang="en-GB" dirty="0"/>
              <a:t>Early stages of research </a:t>
            </a:r>
          </a:p>
          <a:p>
            <a:pPr marL="388938" indent="-342900"/>
            <a:r>
              <a:rPr lang="en-GB" dirty="0"/>
              <a:t>Develop a robot-assisted A&amp;E triage system</a:t>
            </a:r>
          </a:p>
          <a:p>
            <a:pPr marL="388938" indent="-342900"/>
            <a:r>
              <a:rPr lang="en-GB" dirty="0"/>
              <a:t>Davinci Algorithm developed by clinician </a:t>
            </a:r>
          </a:p>
          <a:p>
            <a:pPr marL="388938" indent="-342900"/>
            <a:r>
              <a:rPr lang="en-GB" dirty="0" err="1"/>
              <a:t>Sanbot</a:t>
            </a:r>
            <a:r>
              <a:rPr lang="en-GB" dirty="0"/>
              <a:t> Elf robot running </a:t>
            </a:r>
          </a:p>
          <a:p>
            <a:pPr marL="388938" indent="-342900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B2357-F693-444A-F2EA-33CEA51D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985" y="1172445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03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3C69-4CCD-6DC4-F197-AF7F91DD9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DAISY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D8F2A-6916-DA34-B16F-B000A6DAF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5630AC-0558-CFDE-D1F6-7E67C3828B8A}"/>
              </a:ext>
            </a:extLst>
          </p:cNvPr>
          <p:cNvSpPr/>
          <p:nvPr/>
        </p:nvSpPr>
        <p:spPr>
          <a:xfrm>
            <a:off x="1057836" y="1904345"/>
            <a:ext cx="1371600" cy="57248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Patient Intake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7518F6-BDC0-E7E6-8323-7186368E91FD}"/>
              </a:ext>
            </a:extLst>
          </p:cNvPr>
          <p:cNvSpPr/>
          <p:nvPr/>
        </p:nvSpPr>
        <p:spPr>
          <a:xfrm>
            <a:off x="3025589" y="1904345"/>
            <a:ext cx="1371600" cy="57248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Initial Triage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2D9EF-E82B-A9A2-ED5B-C2918F0FAE2B}"/>
              </a:ext>
            </a:extLst>
          </p:cNvPr>
          <p:cNvSpPr/>
          <p:nvPr/>
        </p:nvSpPr>
        <p:spPr>
          <a:xfrm>
            <a:off x="4993342" y="1904345"/>
            <a:ext cx="1371600" cy="57248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Secondary Triage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63072-1213-0CAC-E0A7-D479D580C225}"/>
              </a:ext>
            </a:extLst>
          </p:cNvPr>
          <p:cNvSpPr/>
          <p:nvPr/>
        </p:nvSpPr>
        <p:spPr>
          <a:xfrm>
            <a:off x="6961095" y="1904345"/>
            <a:ext cx="1371600" cy="57248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Consultation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9BEA14-9342-4431-62D8-C651BC3431C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429436" y="2190586"/>
            <a:ext cx="596153" cy="0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AA6CD6-AEBE-AF5B-91A6-52C7A52DD6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97189" y="2190586"/>
            <a:ext cx="596153" cy="0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ACE4B8-E5DC-44AE-098D-24B058A0F82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364942" y="2190586"/>
            <a:ext cx="596153" cy="0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A7BD7-9E5E-D6D5-4870-7219F9FDA82E}"/>
              </a:ext>
            </a:extLst>
          </p:cNvPr>
          <p:cNvSpPr/>
          <p:nvPr/>
        </p:nvSpPr>
        <p:spPr>
          <a:xfrm>
            <a:off x="1057836" y="2837935"/>
            <a:ext cx="5307106" cy="110010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DAISY Triage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C8E53E-0919-1BE3-65C5-F7EC8BFB13E8}"/>
              </a:ext>
            </a:extLst>
          </p:cNvPr>
          <p:cNvSpPr/>
          <p:nvPr/>
        </p:nvSpPr>
        <p:spPr>
          <a:xfrm>
            <a:off x="6961095" y="3101747"/>
            <a:ext cx="1371600" cy="57248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Consultation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89960C-B6D0-E258-6755-D69529616132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6364942" y="3387988"/>
            <a:ext cx="596153" cy="1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5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2383-4E4F-7C1F-BAD7-C0AE201CC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DAISY Project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BBCA7-8E9A-6D1B-13E5-4C624221E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16BE8-53C6-105C-5772-FEDCBC2A5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7" y="1582227"/>
            <a:ext cx="8223598" cy="2972312"/>
          </a:xfrm>
        </p:spPr>
        <p:txBody>
          <a:bodyPr/>
          <a:lstStyle/>
          <a:p>
            <a:pPr marL="388938" indent="-342900"/>
            <a:r>
              <a:rPr lang="en-GB" dirty="0"/>
              <a:t>Autonomous system which guides a patient through the triage process </a:t>
            </a:r>
          </a:p>
          <a:p>
            <a:pPr marL="388938" indent="-342900"/>
            <a:r>
              <a:rPr lang="en-GB" dirty="0"/>
              <a:t>Patient provides demographic information and subjective information relating to their symptoms</a:t>
            </a:r>
          </a:p>
          <a:p>
            <a:pPr marL="388938" indent="-342900"/>
            <a:r>
              <a:rPr lang="en-GB" dirty="0"/>
              <a:t>Patient provides vital sign objective information, such as blood pressure, blood oxygen level, temperature and respiratory rate </a:t>
            </a:r>
          </a:p>
          <a:p>
            <a:pPr marL="388938" indent="-342900"/>
            <a:r>
              <a:rPr lang="en-GB" dirty="0"/>
              <a:t>Information is collated and passed through the </a:t>
            </a:r>
            <a:r>
              <a:rPr lang="en-GB" dirty="0" err="1"/>
              <a:t>Davincin</a:t>
            </a:r>
            <a:r>
              <a:rPr lang="en-GB" dirty="0"/>
              <a:t> algorithm</a:t>
            </a:r>
          </a:p>
          <a:p>
            <a:pPr marL="388938" indent="-342900"/>
            <a:r>
              <a:rPr lang="en-GB" dirty="0"/>
              <a:t>The assessment provides a clinician with an advisory course of treatment and additional tests to be conducted. </a:t>
            </a:r>
          </a:p>
        </p:txBody>
      </p:sp>
    </p:spTree>
    <p:extLst>
      <p:ext uri="{BB962C8B-B14F-4D97-AF65-F5344CB8AC3E}">
        <p14:creationId xmlns:p14="http://schemas.microsoft.com/office/powerpoint/2010/main" val="434693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1950-DE67-9448-566D-9E57DB1B9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DAISY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0C666-6384-13D9-8F79-B6720781B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Application Demonstration</a:t>
            </a:r>
          </a:p>
        </p:txBody>
      </p:sp>
      <p:pic>
        <p:nvPicPr>
          <p:cNvPr id="8" name="DAISY Demonstration" descr="DAISY Demonstration">
            <a:hlinkClick r:id="" action="ppaction://media"/>
            <a:extLst>
              <a:ext uri="{FF2B5EF4-FFF2-40B4-BE49-F238E27FC236}">
                <a16:creationId xmlns:a16="http://schemas.microsoft.com/office/drawing/2014/main" id="{D6E0D747-C76E-B7FF-3327-A70B24F8D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535" r="8280"/>
          <a:stretch/>
        </p:blipFill>
        <p:spPr>
          <a:xfrm>
            <a:off x="3738283" y="990089"/>
            <a:ext cx="5271248" cy="3564449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1D23346-5B4E-13C4-B672-3E6776D1F694}"/>
              </a:ext>
            </a:extLst>
          </p:cNvPr>
          <p:cNvSpPr txBox="1">
            <a:spLocks/>
          </p:cNvSpPr>
          <p:nvPr/>
        </p:nvSpPr>
        <p:spPr>
          <a:xfrm>
            <a:off x="293217" y="1582227"/>
            <a:ext cx="3176124" cy="2972312"/>
          </a:xfrm>
          <a:prstGeom prst="rect">
            <a:avLst/>
          </a:prstGeom>
        </p:spPr>
        <p:txBody>
          <a:bodyPr vert="horz" lIns="81666" tIns="40833" rIns="81666" bIns="40833" rtlCol="0">
            <a:noAutofit/>
          </a:bodyPr>
          <a:lstStyle>
            <a:lvl1pPr marL="46038" indent="0" algn="l" defTabSz="408331" rtl="0" eaLnBrk="1" latinLnBrk="0" hangingPunct="1">
              <a:spcBef>
                <a:spcPct val="20000"/>
              </a:spcBef>
              <a:buSzPct val="80000"/>
              <a:buFont typeface="Wingdings" charset="2"/>
              <a:buChar char="§"/>
              <a:tabLst/>
              <a:defRPr sz="20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663538" indent="-255207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827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9158" indent="-204166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7489" indent="-204166" algn="l" defTabSz="40833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819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4150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2481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70812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938" indent="-342900"/>
            <a:r>
              <a:rPr lang="en-GB" sz="1600" dirty="0"/>
              <a:t>Developed in Kotlin </a:t>
            </a:r>
          </a:p>
          <a:p>
            <a:pPr marL="388938" indent="-342900"/>
            <a:r>
              <a:rPr lang="en-GB" sz="1600" dirty="0"/>
              <a:t>Represents the Davinci triage process with subjective information questioning</a:t>
            </a:r>
          </a:p>
          <a:p>
            <a:pPr marL="388938" indent="-342900"/>
            <a:r>
              <a:rPr lang="en-GB" sz="1600" dirty="0"/>
              <a:t>Connects to external medical devices for vital sign objective analysis</a:t>
            </a:r>
          </a:p>
          <a:p>
            <a:pPr marL="388938" indent="-342900"/>
            <a:r>
              <a:rPr lang="en-GB" sz="1600" dirty="0"/>
              <a:t>Provides predictive diagnosis and advice for treatment</a:t>
            </a:r>
          </a:p>
          <a:p>
            <a:pPr marL="388938" indent="-342900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207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AF95-8F5F-DDFC-1292-A2163CAA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2430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5A97-CE37-6A02-73B6-6607ED531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076" y="593724"/>
            <a:ext cx="4887260" cy="578720"/>
          </a:xfrm>
        </p:spPr>
        <p:txBody>
          <a:bodyPr>
            <a:normAutofit fontScale="90000"/>
          </a:bodyPr>
          <a:lstStyle/>
          <a:p>
            <a:r>
              <a:rPr lang="en-GB" dirty="0"/>
              <a:t>ALMI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86F55-E56B-32FC-1FF4-D63E20D60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E460C-F4B9-7DB5-1B68-92C5624BC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076" y="1582227"/>
            <a:ext cx="5630051" cy="2972312"/>
          </a:xfrm>
        </p:spPr>
        <p:txBody>
          <a:bodyPr/>
          <a:lstStyle/>
          <a:p>
            <a:pPr marL="342900" indent="-342900"/>
            <a:r>
              <a:rPr lang="en-GB" dirty="0"/>
              <a:t>Ambient Assisted Living for Long-Term Monitoring and Interaction</a:t>
            </a:r>
          </a:p>
          <a:p>
            <a:pPr marL="342900" indent="-342900"/>
            <a:r>
              <a:rPr lang="en-GB" dirty="0"/>
              <a:t>Use of service robots to support patients who might be suffering from mild cognitive or motor impairment</a:t>
            </a:r>
          </a:p>
          <a:p>
            <a:pPr marL="342900" indent="-342900"/>
            <a:r>
              <a:rPr lang="en-GB" dirty="0"/>
              <a:t>Allow patients to continue an independent lifestyle in their own homes</a:t>
            </a:r>
          </a:p>
          <a:p>
            <a:pPr marL="342900" indent="-342900"/>
            <a:r>
              <a:rPr lang="en-GB" dirty="0"/>
              <a:t>Joint venture between the University of York and PAL Robotics – utilising the TIAGO robot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D78DFD0-1EAD-5637-DE47-8F217DB3E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69" y="1044006"/>
            <a:ext cx="2677014" cy="368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52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3A1A-6317-2892-26EE-A4BFD6316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ALMI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7DF7F-E260-04A7-69E5-FF2B83250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Overview and Aims of the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D50D-D574-2E23-1952-B6E61CF10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7" y="1582227"/>
            <a:ext cx="8223598" cy="2972312"/>
          </a:xfrm>
        </p:spPr>
        <p:txBody>
          <a:bodyPr/>
          <a:lstStyle/>
          <a:p>
            <a:pPr marL="388938" indent="-342900"/>
            <a:r>
              <a:rPr lang="en-GB" dirty="0" err="1"/>
              <a:t>TIAGo</a:t>
            </a:r>
            <a:r>
              <a:rPr lang="en-GB" dirty="0"/>
              <a:t> aims to interact with the user through speech and provide assistance through reminders during tasks</a:t>
            </a:r>
          </a:p>
          <a:p>
            <a:pPr marL="388938" indent="-342900"/>
            <a:r>
              <a:rPr lang="en-GB" dirty="0"/>
              <a:t>Help the user perform physical tasks in their own home with safe manipulation of household objects </a:t>
            </a:r>
          </a:p>
          <a:p>
            <a:pPr marL="388938" indent="-342900"/>
            <a:r>
              <a:rPr lang="en-GB" dirty="0"/>
              <a:t>Perform cooperative meal preparation between </a:t>
            </a:r>
            <a:r>
              <a:rPr lang="en-GB" dirty="0" err="1"/>
              <a:t>TIAGo</a:t>
            </a:r>
            <a:r>
              <a:rPr lang="en-GB" dirty="0"/>
              <a:t> and the patient </a:t>
            </a:r>
          </a:p>
          <a:p>
            <a:pPr marL="388938" indent="-342900"/>
            <a:r>
              <a:rPr lang="en-GB" dirty="0" err="1"/>
              <a:t>TIAGo</a:t>
            </a:r>
            <a:r>
              <a:rPr lang="en-GB" dirty="0"/>
              <a:t> retrieves objects and provides step-by-step guidance on the meal preparation process </a:t>
            </a:r>
          </a:p>
          <a:p>
            <a:pPr marL="388938" indent="-342900"/>
            <a:r>
              <a:rPr lang="en-GB" dirty="0"/>
              <a:t>Environmental and emergency monitoring of the patient </a:t>
            </a:r>
          </a:p>
        </p:txBody>
      </p:sp>
    </p:spTree>
    <p:extLst>
      <p:ext uri="{BB962C8B-B14F-4D97-AF65-F5344CB8AC3E}">
        <p14:creationId xmlns:p14="http://schemas.microsoft.com/office/powerpoint/2010/main" val="37208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3A1A-6317-2892-26EE-A4BFD6316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ALMI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7DF7F-E260-04A7-69E5-FF2B83250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6" y="1172446"/>
            <a:ext cx="8223597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Concerns and Barriers of Autonomous Systems in Social Care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D50D-D574-2E23-1952-B6E61CF10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7" y="1582227"/>
            <a:ext cx="8223598" cy="2972312"/>
          </a:xfrm>
        </p:spPr>
        <p:txBody>
          <a:bodyPr/>
          <a:lstStyle/>
          <a:p>
            <a:pPr marL="388938" indent="-342900"/>
            <a:r>
              <a:rPr lang="en-GB" b="1" dirty="0"/>
              <a:t>Safety concerns </a:t>
            </a:r>
            <a:r>
              <a:rPr lang="en-GB" dirty="0"/>
              <a:t>since the robot is operating in uncertain and changing environments and operating in close proximity with an untrained and frail user.</a:t>
            </a:r>
          </a:p>
          <a:p>
            <a:pPr marL="388938" indent="-342900"/>
            <a:r>
              <a:rPr lang="en-GB" dirty="0"/>
              <a:t>During cooperative tasks, navigation and manipulation of household objects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u="sng" dirty="0">
                <a:sym typeface="Wingdings" pitchFamily="2" charset="2"/>
              </a:rPr>
              <a:t> Safety of the human MUST be guaranteed</a:t>
            </a:r>
          </a:p>
          <a:p>
            <a:pPr marL="388938" indent="-342900"/>
            <a:r>
              <a:rPr lang="en-GB" b="1" dirty="0">
                <a:sym typeface="Wingdings" pitchFamily="2" charset="2"/>
              </a:rPr>
              <a:t>Privacy </a:t>
            </a:r>
            <a:r>
              <a:rPr lang="en-GB" dirty="0">
                <a:sym typeface="Wingdings" pitchFamily="2" charset="2"/>
              </a:rPr>
              <a:t>concerns surrounding how image processing and speech recognition is used in a home environment</a:t>
            </a:r>
          </a:p>
          <a:p>
            <a:pPr marL="388938" indent="-342900"/>
            <a:r>
              <a:rPr lang="en-GB" b="1" dirty="0">
                <a:sym typeface="Wingdings" pitchFamily="2" charset="2"/>
              </a:rPr>
              <a:t>Adaptability </a:t>
            </a:r>
            <a:r>
              <a:rPr lang="en-GB" dirty="0">
                <a:sym typeface="Wingdings" pitchFamily="2" charset="2"/>
              </a:rPr>
              <a:t>of the system and changes to the ambient conditions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9143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3A1A-6317-2892-26EE-A4BFD6316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ALMI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7DF7F-E260-04A7-69E5-FF2B83250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6" y="1172446"/>
            <a:ext cx="8223597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Expected Outcomes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D50D-D574-2E23-1952-B6E61CF10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6" y="1582227"/>
            <a:ext cx="8457877" cy="2972312"/>
          </a:xfrm>
        </p:spPr>
        <p:txBody>
          <a:bodyPr/>
          <a:lstStyle/>
          <a:p>
            <a:pPr marL="388938" indent="-342900"/>
            <a:r>
              <a:rPr lang="en-GB" dirty="0"/>
              <a:t>Ensure that </a:t>
            </a:r>
            <a:r>
              <a:rPr lang="en-GB" dirty="0" err="1"/>
              <a:t>TIAGo</a:t>
            </a:r>
            <a:r>
              <a:rPr lang="en-GB" dirty="0"/>
              <a:t> can interact with a human to accomplish a common goal </a:t>
            </a:r>
          </a:p>
          <a:p>
            <a:pPr marL="388938" indent="-342900"/>
            <a:r>
              <a:rPr lang="en-GB" dirty="0" err="1"/>
              <a:t>TIAGo</a:t>
            </a:r>
            <a:r>
              <a:rPr lang="en-GB" dirty="0"/>
              <a:t> will provide advice and recommendations to the patient on the order of operation for a specific task </a:t>
            </a:r>
          </a:p>
          <a:p>
            <a:pPr marL="388938" indent="-342900"/>
            <a:r>
              <a:rPr lang="en-GB" dirty="0" err="1"/>
              <a:t>TIAGo</a:t>
            </a:r>
            <a:r>
              <a:rPr lang="en-GB" dirty="0"/>
              <a:t> manipulates household-items efficiently and safely </a:t>
            </a:r>
          </a:p>
          <a:p>
            <a:pPr marL="388938" indent="-342900"/>
            <a:r>
              <a:rPr lang="en-GB" dirty="0" err="1"/>
              <a:t>TIAGo</a:t>
            </a:r>
            <a:r>
              <a:rPr lang="en-GB" dirty="0"/>
              <a:t> performs environmental monitoring and triggers emergency procedures in the event the patient has fallen or is unresponsive</a:t>
            </a:r>
          </a:p>
          <a:p>
            <a:pPr marL="388938" indent="-342900"/>
            <a:r>
              <a:rPr lang="en-GB" dirty="0"/>
              <a:t>Navigation of the environment maximises safety whilst also ensuring a task can be completed in good time</a:t>
            </a:r>
          </a:p>
        </p:txBody>
      </p:sp>
    </p:spTree>
    <p:extLst>
      <p:ext uri="{BB962C8B-B14F-4D97-AF65-F5344CB8AC3E}">
        <p14:creationId xmlns:p14="http://schemas.microsoft.com/office/powerpoint/2010/main" val="404911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5DF6-840C-B89E-B7A1-1529EF336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AD1E-25AE-4BC1-B72F-863CA525CB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Work Packages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01A22-B632-171E-667A-D6CAB95A06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217" y="1591533"/>
            <a:ext cx="5500364" cy="364068"/>
          </a:xfrm>
        </p:spPr>
        <p:txBody>
          <a:bodyPr/>
          <a:lstStyle/>
          <a:p>
            <a:r>
              <a:rPr lang="en-GB" dirty="0"/>
              <a:t>Extend TIAGO’s Safe Assisted-Living Support (PAL)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FDE6A-7A8E-8D31-0033-28EFF94018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7" y="1955601"/>
            <a:ext cx="5882395" cy="2598937"/>
          </a:xfrm>
        </p:spPr>
        <p:txBody>
          <a:bodyPr/>
          <a:lstStyle/>
          <a:p>
            <a:pPr marL="388938" indent="-342900"/>
            <a:r>
              <a:rPr lang="en-GB" dirty="0"/>
              <a:t>Ensure </a:t>
            </a:r>
            <a:r>
              <a:rPr lang="en-GB" dirty="0" err="1"/>
              <a:t>TIAGo</a:t>
            </a:r>
            <a:r>
              <a:rPr lang="en-GB" dirty="0"/>
              <a:t> complies with safety standards</a:t>
            </a:r>
          </a:p>
          <a:p>
            <a:pPr marL="388938" indent="-342900"/>
            <a:r>
              <a:rPr lang="en-GB" dirty="0"/>
              <a:t>Perform environmental monitoring and identification of hazards </a:t>
            </a:r>
          </a:p>
          <a:p>
            <a:pPr marL="388938" indent="-342900"/>
            <a:r>
              <a:rPr lang="en-GB" dirty="0"/>
              <a:t>Create a repertoire of object locations </a:t>
            </a:r>
          </a:p>
          <a:p>
            <a:pPr marL="388938" indent="-342900"/>
            <a:r>
              <a:rPr lang="en-GB" dirty="0"/>
              <a:t>Safely manipulate household-items </a:t>
            </a:r>
          </a:p>
        </p:txBody>
      </p:sp>
      <p:pic>
        <p:nvPicPr>
          <p:cNvPr id="6" name="grasping_bt" descr="grasping_bt">
            <a:hlinkClick r:id="" action="ppaction://media"/>
            <a:extLst>
              <a:ext uri="{FF2B5EF4-FFF2-40B4-BE49-F238E27FC236}">
                <a16:creationId xmlns:a16="http://schemas.microsoft.com/office/drawing/2014/main" id="{0F26AC9A-B45F-2F9F-BEAC-9DA2C5E12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8862" y="1172445"/>
            <a:ext cx="1885037" cy="33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5DF6-840C-B89E-B7A1-1529EF336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AD1E-25AE-4BC1-B72F-863CA525C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5384392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Work Packages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01A22-B632-171E-667A-D6CAB95A06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Modelling, Verification and Adaptation (</a:t>
            </a:r>
            <a:r>
              <a:rPr lang="en-GB" dirty="0" err="1"/>
              <a:t>UoY</a:t>
            </a:r>
            <a:r>
              <a:rPr lang="en-GB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FDE6A-7A8E-8D31-0033-28EFF94018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18" y="1955601"/>
            <a:ext cx="4887120" cy="2598937"/>
          </a:xfrm>
        </p:spPr>
        <p:txBody>
          <a:bodyPr/>
          <a:lstStyle/>
          <a:p>
            <a:pPr marL="388938" indent="-342900"/>
            <a:r>
              <a:rPr lang="en-GB" dirty="0"/>
              <a:t>Environment, user and system modelling</a:t>
            </a:r>
          </a:p>
          <a:p>
            <a:pPr marL="388938" indent="-342900"/>
            <a:r>
              <a:rPr lang="en-GB" dirty="0"/>
              <a:t>Predictive modelling of human behaviour </a:t>
            </a:r>
          </a:p>
          <a:p>
            <a:pPr marL="388938" indent="-342900"/>
            <a:r>
              <a:rPr lang="en-GB" dirty="0"/>
              <a:t>Navigational modelling for path finding </a:t>
            </a:r>
          </a:p>
          <a:p>
            <a:pPr marL="388938" indent="-342900"/>
            <a:r>
              <a:rPr lang="en-GB" dirty="0"/>
              <a:t>Mission modelling and task deliverance </a:t>
            </a:r>
          </a:p>
          <a:p>
            <a:pPr marL="388938" indent="-342900"/>
            <a:r>
              <a:rPr lang="en-GB" dirty="0"/>
              <a:t>Robot configuration and adaptation </a:t>
            </a:r>
          </a:p>
          <a:p>
            <a:pPr marL="388938" indent="-342900"/>
            <a:r>
              <a:rPr lang="en-GB" dirty="0"/>
              <a:t>Quantitative verification of the system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365549-B463-1978-2FD7-AA65E4FEB541}"/>
              </a:ext>
            </a:extLst>
          </p:cNvPr>
          <p:cNvGrpSpPr/>
          <p:nvPr/>
        </p:nvGrpSpPr>
        <p:grpSpPr>
          <a:xfrm>
            <a:off x="5422107" y="1591533"/>
            <a:ext cx="3157213" cy="2517276"/>
            <a:chOff x="2406950" y="945145"/>
            <a:chExt cx="4897125" cy="3619596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AB7DCD4-B068-862A-7A23-0D4C74770607}"/>
                </a:ext>
              </a:extLst>
            </p:cNvPr>
            <p:cNvSpPr/>
            <p:nvPr/>
          </p:nvSpPr>
          <p:spPr>
            <a:xfrm>
              <a:off x="2406950" y="2915143"/>
              <a:ext cx="914400" cy="914400"/>
            </a:xfrm>
            <a:prstGeom prst="arc">
              <a:avLst>
                <a:gd name="adj1" fmla="val 16200000"/>
                <a:gd name="adj2" fmla="val 92471"/>
              </a:avLst>
            </a:prstGeom>
            <a:ln w="9525"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19B1A2-C762-E853-D8E2-1E6092B3FB3B}"/>
                </a:ext>
              </a:extLst>
            </p:cNvPr>
            <p:cNvGrpSpPr/>
            <p:nvPr/>
          </p:nvGrpSpPr>
          <p:grpSpPr>
            <a:xfrm>
              <a:off x="2781834" y="945145"/>
              <a:ext cx="4522241" cy="3619596"/>
              <a:chOff x="2781834" y="945145"/>
              <a:chExt cx="4522241" cy="361959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A164D7-6F4C-B380-2355-421BD9BCCF59}"/>
                  </a:ext>
                </a:extLst>
              </p:cNvPr>
              <p:cNvCxnSpPr/>
              <p:nvPr/>
            </p:nvCxnSpPr>
            <p:spPr>
              <a:xfrm flipH="1">
                <a:off x="2788667" y="4554538"/>
                <a:ext cx="169239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5AE2A4B-747A-9041-5B04-597F80239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67" y="951566"/>
                <a:ext cx="0" cy="360297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27F8512-4BF2-DD32-E460-AD74F21C8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67" y="951566"/>
                <a:ext cx="450127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6349111-C1C0-EC5F-D5E5-B86B43589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88667" y="2510811"/>
                <a:ext cx="2116761" cy="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BDEDD99-1209-34CB-31ED-536080F47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0301" y="2517235"/>
                <a:ext cx="0" cy="6989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74CC2B9-2520-8FEB-5868-6E6BD93503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0301" y="3427425"/>
                <a:ext cx="0" cy="89197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30F1EB6-5277-33CD-4088-5445DBA2A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67" y="3427425"/>
                <a:ext cx="1131634" cy="1197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A9D16FF-665B-F4F7-4C26-44E06AE79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686" y="3216171"/>
                <a:ext cx="0" cy="134341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093F179-DC19-95D3-55D4-E551B5866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686" y="3216171"/>
                <a:ext cx="113163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C543483-4D3C-FCBB-54AB-3E0817295F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685" y="4554538"/>
                <a:ext cx="234325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F44E586-FBC6-E546-902F-1456A7FC67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2708" y="957077"/>
                <a:ext cx="1367" cy="360766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DA9842E-2BF3-D614-16F0-1F48D3F6ED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50597" y="2510811"/>
                <a:ext cx="937976" cy="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21C4D6-9EFE-5899-EE6B-682ABD3D7D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0597" y="2513157"/>
                <a:ext cx="0" cy="48019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BAAD21-3D76-7DA7-704D-56F44C7FC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6599" y="3221223"/>
                <a:ext cx="0" cy="133331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9C5474-F0D4-9107-3E0C-097F684102D7}"/>
                  </a:ext>
                </a:extLst>
              </p:cNvPr>
              <p:cNvSpPr/>
              <p:nvPr/>
            </p:nvSpPr>
            <p:spPr>
              <a:xfrm>
                <a:off x="2894832" y="3523476"/>
                <a:ext cx="652881" cy="252981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B34BC3E-C400-95C6-7B4E-8FFA80336263}"/>
                  </a:ext>
                </a:extLst>
              </p:cNvPr>
              <p:cNvSpPr/>
              <p:nvPr/>
            </p:nvSpPr>
            <p:spPr>
              <a:xfrm>
                <a:off x="3055147" y="3524160"/>
                <a:ext cx="394156" cy="252981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C1327BC-498D-5CF1-68F6-F250FB96E38C}"/>
                  </a:ext>
                </a:extLst>
              </p:cNvPr>
              <p:cNvSpPr/>
              <p:nvPr/>
            </p:nvSpPr>
            <p:spPr>
              <a:xfrm>
                <a:off x="5044652" y="3327339"/>
                <a:ext cx="652881" cy="252981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B3A3679-579F-82DF-8499-947B6DC0EE9F}"/>
                  </a:ext>
                </a:extLst>
              </p:cNvPr>
              <p:cNvSpPr/>
              <p:nvPr/>
            </p:nvSpPr>
            <p:spPr>
              <a:xfrm>
                <a:off x="5204967" y="3328023"/>
                <a:ext cx="394156" cy="252981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BD99A5B-F95C-1A00-9D81-0EA8F131D3A4}"/>
                  </a:ext>
                </a:extLst>
              </p:cNvPr>
              <p:cNvSpPr/>
              <p:nvPr/>
            </p:nvSpPr>
            <p:spPr>
              <a:xfrm>
                <a:off x="5042787" y="4215610"/>
                <a:ext cx="652881" cy="252981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44E810B-940E-80E9-0CEF-01F1FBAC11DE}"/>
                  </a:ext>
                </a:extLst>
              </p:cNvPr>
              <p:cNvSpPr/>
              <p:nvPr/>
            </p:nvSpPr>
            <p:spPr>
              <a:xfrm>
                <a:off x="5203102" y="4216294"/>
                <a:ext cx="394156" cy="252981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AD2F042-67DE-F3B8-1429-1B996030B8ED}"/>
                  </a:ext>
                </a:extLst>
              </p:cNvPr>
              <p:cNvGrpSpPr/>
              <p:nvPr/>
            </p:nvGrpSpPr>
            <p:grpSpPr>
              <a:xfrm rot="19031548">
                <a:off x="4989873" y="1257553"/>
                <a:ext cx="445441" cy="332970"/>
                <a:chOff x="711493" y="3280497"/>
                <a:chExt cx="445441" cy="332970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34D4C4EB-C6D8-5057-41A4-B34ACE83B7AF}"/>
                    </a:ext>
                  </a:extLst>
                </p:cNvPr>
                <p:cNvSpPr/>
                <p:nvPr/>
              </p:nvSpPr>
              <p:spPr>
                <a:xfrm>
                  <a:off x="711493" y="3280497"/>
                  <a:ext cx="445441" cy="4975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D982382-E5AD-0C7E-18F5-AB1431AD83E3}"/>
                    </a:ext>
                  </a:extLst>
                </p:cNvPr>
                <p:cNvSpPr/>
                <p:nvPr/>
              </p:nvSpPr>
              <p:spPr>
                <a:xfrm rot="16200000">
                  <a:off x="644101" y="3397641"/>
                  <a:ext cx="202988" cy="6820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84A9322-1189-BB29-3FD8-5C219C2D0D00}"/>
                    </a:ext>
                  </a:extLst>
                </p:cNvPr>
                <p:cNvSpPr/>
                <p:nvPr/>
              </p:nvSpPr>
              <p:spPr>
                <a:xfrm rot="16200000">
                  <a:off x="1021340" y="3397641"/>
                  <a:ext cx="202988" cy="6820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0732098B-E6C6-8D6C-C146-18284C8373BB}"/>
                    </a:ext>
                  </a:extLst>
                </p:cNvPr>
                <p:cNvSpPr/>
                <p:nvPr/>
              </p:nvSpPr>
              <p:spPr>
                <a:xfrm rot="16200000">
                  <a:off x="791150" y="3315883"/>
                  <a:ext cx="286128" cy="309039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A7ADDD9-E0AA-3005-06A3-192777AE1FD1}"/>
                  </a:ext>
                </a:extLst>
              </p:cNvPr>
              <p:cNvGrpSpPr/>
              <p:nvPr/>
            </p:nvGrpSpPr>
            <p:grpSpPr>
              <a:xfrm rot="2588980">
                <a:off x="5581941" y="1248200"/>
                <a:ext cx="445441" cy="332970"/>
                <a:chOff x="711493" y="3280497"/>
                <a:chExt cx="445441" cy="332970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1D41D805-CFA0-CCC9-31EB-EED3FECEE7F6}"/>
                    </a:ext>
                  </a:extLst>
                </p:cNvPr>
                <p:cNvSpPr/>
                <p:nvPr/>
              </p:nvSpPr>
              <p:spPr>
                <a:xfrm>
                  <a:off x="711493" y="3280497"/>
                  <a:ext cx="445441" cy="4975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8D2868C7-23C8-5472-959A-7B1537721572}"/>
                    </a:ext>
                  </a:extLst>
                </p:cNvPr>
                <p:cNvSpPr/>
                <p:nvPr/>
              </p:nvSpPr>
              <p:spPr>
                <a:xfrm rot="16200000">
                  <a:off x="644101" y="3397641"/>
                  <a:ext cx="202988" cy="6820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FED57501-07E6-3A79-6EDF-A784777DD817}"/>
                    </a:ext>
                  </a:extLst>
                </p:cNvPr>
                <p:cNvSpPr/>
                <p:nvPr/>
              </p:nvSpPr>
              <p:spPr>
                <a:xfrm rot="16200000">
                  <a:off x="1021340" y="3397641"/>
                  <a:ext cx="202988" cy="6820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596638C-3B1F-DD56-B7E4-3656C8E7A34B}"/>
                    </a:ext>
                  </a:extLst>
                </p:cNvPr>
                <p:cNvSpPr/>
                <p:nvPr/>
              </p:nvSpPr>
              <p:spPr>
                <a:xfrm rot="16200000">
                  <a:off x="791150" y="3315883"/>
                  <a:ext cx="286128" cy="309039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72455DF-7EDA-9403-9F8A-C937C1710585}"/>
                  </a:ext>
                </a:extLst>
              </p:cNvPr>
              <p:cNvSpPr/>
              <p:nvPr/>
            </p:nvSpPr>
            <p:spPr>
              <a:xfrm rot="16200000">
                <a:off x="5345355" y="1678065"/>
                <a:ext cx="286128" cy="46717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EF70FFE-B3A1-8999-1A9C-EE3D266A1C24}"/>
                  </a:ext>
                </a:extLst>
              </p:cNvPr>
              <p:cNvSpPr/>
              <p:nvPr/>
            </p:nvSpPr>
            <p:spPr>
              <a:xfrm rot="10800000">
                <a:off x="6116281" y="1303946"/>
                <a:ext cx="234316" cy="80621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A381FD3-CDB2-BEC6-ACB8-0C116CABA0F5}"/>
                  </a:ext>
                </a:extLst>
              </p:cNvPr>
              <p:cNvSpPr/>
              <p:nvPr/>
            </p:nvSpPr>
            <p:spPr>
              <a:xfrm rot="10800000">
                <a:off x="6217535" y="1371937"/>
                <a:ext cx="45719" cy="647092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C22962-2676-598E-735C-EDB31CC2255A}"/>
                  </a:ext>
                </a:extLst>
              </p:cNvPr>
              <p:cNvSpPr/>
              <p:nvPr/>
            </p:nvSpPr>
            <p:spPr>
              <a:xfrm rot="10800000">
                <a:off x="7075210" y="1468465"/>
                <a:ext cx="80411" cy="734753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0F1C9FF-E136-1517-FEB9-DF4FD1D7E2A6}"/>
                  </a:ext>
                </a:extLst>
              </p:cNvPr>
              <p:cNvSpPr/>
              <p:nvPr/>
            </p:nvSpPr>
            <p:spPr>
              <a:xfrm rot="16200000">
                <a:off x="6954957" y="2089952"/>
                <a:ext cx="76537" cy="306566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61DA48E-3286-B585-0597-9F7BBE5E0E7B}"/>
                  </a:ext>
                </a:extLst>
              </p:cNvPr>
              <p:cNvSpPr/>
              <p:nvPr/>
            </p:nvSpPr>
            <p:spPr>
              <a:xfrm rot="16200000">
                <a:off x="6954957" y="1272329"/>
                <a:ext cx="76537" cy="306566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0C0044-2C27-FC6C-AC64-728575E81191}"/>
                  </a:ext>
                </a:extLst>
              </p:cNvPr>
              <p:cNvSpPr/>
              <p:nvPr/>
            </p:nvSpPr>
            <p:spPr>
              <a:xfrm rot="16200000">
                <a:off x="6816864" y="1461992"/>
                <a:ext cx="254198" cy="257978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D7F9877-0C69-09A0-EF9E-F7BF6A6972F6}"/>
                  </a:ext>
                </a:extLst>
              </p:cNvPr>
              <p:cNvSpPr/>
              <p:nvPr/>
            </p:nvSpPr>
            <p:spPr>
              <a:xfrm rot="16200000">
                <a:off x="6816864" y="1717342"/>
                <a:ext cx="254198" cy="257978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A8D836E-309D-FDE1-0336-23CB499AF52B}"/>
                  </a:ext>
                </a:extLst>
              </p:cNvPr>
              <p:cNvSpPr/>
              <p:nvPr/>
            </p:nvSpPr>
            <p:spPr>
              <a:xfrm rot="16200000">
                <a:off x="6737023" y="1868449"/>
                <a:ext cx="230272" cy="440234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E6A945-A3F1-5FF8-AC3D-1D03D6AD523E}"/>
                  </a:ext>
                </a:extLst>
              </p:cNvPr>
              <p:cNvSpPr/>
              <p:nvPr/>
            </p:nvSpPr>
            <p:spPr>
              <a:xfrm rot="16200000">
                <a:off x="2877324" y="3829713"/>
                <a:ext cx="166586" cy="17266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3F582BB-B33F-A905-36EB-4684ACA31563}"/>
                  </a:ext>
                </a:extLst>
              </p:cNvPr>
              <p:cNvSpPr/>
              <p:nvPr/>
            </p:nvSpPr>
            <p:spPr>
              <a:xfrm>
                <a:off x="2914308" y="3873414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3CA51-A424-633F-1A2C-AAD07F062024}"/>
                  </a:ext>
                </a:extLst>
              </p:cNvPr>
              <p:cNvSpPr/>
              <p:nvPr/>
            </p:nvSpPr>
            <p:spPr>
              <a:xfrm rot="16200000">
                <a:off x="5020780" y="3627033"/>
                <a:ext cx="166586" cy="17266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6C8641E-9507-F5DA-6ADC-C13853C14FF5}"/>
                  </a:ext>
                </a:extLst>
              </p:cNvPr>
              <p:cNvSpPr/>
              <p:nvPr/>
            </p:nvSpPr>
            <p:spPr>
              <a:xfrm>
                <a:off x="5057764" y="3670734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477198F-81EF-7903-F8D4-8B817C8734AC}"/>
                  </a:ext>
                </a:extLst>
              </p:cNvPr>
              <p:cNvSpPr/>
              <p:nvPr/>
            </p:nvSpPr>
            <p:spPr>
              <a:xfrm rot="16200000">
                <a:off x="5020781" y="4031947"/>
                <a:ext cx="166586" cy="17266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0D07B01-D674-9369-B55F-4CE74A1FCFC4}"/>
                  </a:ext>
                </a:extLst>
              </p:cNvPr>
              <p:cNvSpPr/>
              <p:nvPr/>
            </p:nvSpPr>
            <p:spPr>
              <a:xfrm>
                <a:off x="5057765" y="4075648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FD8C88-1321-AADC-C701-AA64EDD36329}"/>
                  </a:ext>
                </a:extLst>
              </p:cNvPr>
              <p:cNvSpPr/>
              <p:nvPr/>
            </p:nvSpPr>
            <p:spPr>
              <a:xfrm rot="16200000">
                <a:off x="6349851" y="4341938"/>
                <a:ext cx="166586" cy="17266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5E754C8-4921-0C4D-6AB1-04977B28A91E}"/>
                  </a:ext>
                </a:extLst>
              </p:cNvPr>
              <p:cNvSpPr/>
              <p:nvPr/>
            </p:nvSpPr>
            <p:spPr>
              <a:xfrm>
                <a:off x="6386835" y="4385639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FEB5809-BF4F-8C20-9EF1-7A560E32604B}"/>
                  </a:ext>
                </a:extLst>
              </p:cNvPr>
              <p:cNvSpPr/>
              <p:nvPr/>
            </p:nvSpPr>
            <p:spPr>
              <a:xfrm rot="16200000">
                <a:off x="7072328" y="4349859"/>
                <a:ext cx="166586" cy="17266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F4C548E-7434-AB6A-5B04-A9D964692E69}"/>
                  </a:ext>
                </a:extLst>
              </p:cNvPr>
              <p:cNvSpPr/>
              <p:nvPr/>
            </p:nvSpPr>
            <p:spPr>
              <a:xfrm>
                <a:off x="7109312" y="4393560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51D9A65-58F9-D7DC-E221-1FCDF5FE9BC0}"/>
                  </a:ext>
                </a:extLst>
              </p:cNvPr>
              <p:cNvSpPr/>
              <p:nvPr/>
            </p:nvSpPr>
            <p:spPr>
              <a:xfrm rot="16200000">
                <a:off x="7006247" y="1197589"/>
                <a:ext cx="166586" cy="17266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EDBD4D6-5A58-FEAD-05EF-1404C89A07DF}"/>
                  </a:ext>
                </a:extLst>
              </p:cNvPr>
              <p:cNvSpPr/>
              <p:nvPr/>
            </p:nvSpPr>
            <p:spPr>
              <a:xfrm>
                <a:off x="7043231" y="1241290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7FD2138-B9D3-7163-8C42-0E40856A317F}"/>
                  </a:ext>
                </a:extLst>
              </p:cNvPr>
              <p:cNvSpPr/>
              <p:nvPr/>
            </p:nvSpPr>
            <p:spPr>
              <a:xfrm rot="5400000">
                <a:off x="2783750" y="943229"/>
                <a:ext cx="311381" cy="315214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E81AB1C-D0B0-484F-88B0-840496C3E382}"/>
                  </a:ext>
                </a:extLst>
              </p:cNvPr>
              <p:cNvSpPr/>
              <p:nvPr/>
            </p:nvSpPr>
            <p:spPr>
              <a:xfrm rot="5400000">
                <a:off x="2802231" y="1234444"/>
                <a:ext cx="284148" cy="315215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DF93E8F-94AB-45DD-32C8-A22928C4005E}"/>
                  </a:ext>
                </a:extLst>
              </p:cNvPr>
              <p:cNvSpPr/>
              <p:nvPr/>
            </p:nvSpPr>
            <p:spPr>
              <a:xfrm rot="5400000">
                <a:off x="2577518" y="1995481"/>
                <a:ext cx="724859" cy="305803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1B12405-0904-00CF-028E-30DA2112C978}"/>
                  </a:ext>
                </a:extLst>
              </p:cNvPr>
              <p:cNvSpPr/>
              <p:nvPr/>
            </p:nvSpPr>
            <p:spPr>
              <a:xfrm rot="5400000">
                <a:off x="2814099" y="1502999"/>
                <a:ext cx="260109" cy="305803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0BA871E-8650-A4AB-051E-4CA176F8D1BD}"/>
                  </a:ext>
                </a:extLst>
              </p:cNvPr>
              <p:cNvSpPr/>
              <p:nvPr/>
            </p:nvSpPr>
            <p:spPr>
              <a:xfrm>
                <a:off x="2863079" y="1676205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24B902F-12F3-4CBD-705A-20C66A59C52D}"/>
                  </a:ext>
                </a:extLst>
              </p:cNvPr>
              <p:cNvSpPr/>
              <p:nvPr/>
            </p:nvSpPr>
            <p:spPr>
              <a:xfrm>
                <a:off x="2974314" y="1676205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3416C6-BC1D-4138-74F2-D437909BD692}"/>
                  </a:ext>
                </a:extLst>
              </p:cNvPr>
              <p:cNvSpPr/>
              <p:nvPr/>
            </p:nvSpPr>
            <p:spPr>
              <a:xfrm>
                <a:off x="2863775" y="1561497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8D8F86A-3861-D243-DDCB-D90BAFAEC526}"/>
                  </a:ext>
                </a:extLst>
              </p:cNvPr>
              <p:cNvSpPr/>
              <p:nvPr/>
            </p:nvSpPr>
            <p:spPr>
              <a:xfrm>
                <a:off x="2971752" y="1565492"/>
                <a:ext cx="65290" cy="6529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A46286C-D05A-7BA5-7F4C-FD0C17A9C92B}"/>
                  </a:ext>
                </a:extLst>
              </p:cNvPr>
              <p:cNvSpPr/>
              <p:nvPr/>
            </p:nvSpPr>
            <p:spPr>
              <a:xfrm rot="5400000">
                <a:off x="2758836" y="2172166"/>
                <a:ext cx="393814" cy="198808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AD880EC-53F4-6DE3-6E94-489ED8BFC829}"/>
                  </a:ext>
                </a:extLst>
              </p:cNvPr>
              <p:cNvSpPr/>
              <p:nvPr/>
            </p:nvSpPr>
            <p:spPr>
              <a:xfrm>
                <a:off x="3928741" y="1544257"/>
                <a:ext cx="711351" cy="386066"/>
              </a:xfrm>
              <a:prstGeom prst="round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ound Same-side Corner of Rectangle 62">
                <a:extLst>
                  <a:ext uri="{FF2B5EF4-FFF2-40B4-BE49-F238E27FC236}">
                    <a16:creationId xmlns:a16="http://schemas.microsoft.com/office/drawing/2014/main" id="{4347D234-2655-5496-E128-51B1FF6A3EDD}"/>
                  </a:ext>
                </a:extLst>
              </p:cNvPr>
              <p:cNvSpPr/>
              <p:nvPr/>
            </p:nvSpPr>
            <p:spPr>
              <a:xfrm>
                <a:off x="4026427" y="1417996"/>
                <a:ext cx="232445" cy="126261"/>
              </a:xfrm>
              <a:prstGeom prst="round2Same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ound Same-side Corner of Rectangle 63">
                <a:extLst>
                  <a:ext uri="{FF2B5EF4-FFF2-40B4-BE49-F238E27FC236}">
                    <a16:creationId xmlns:a16="http://schemas.microsoft.com/office/drawing/2014/main" id="{FD0A99FD-E61C-597C-DFE7-BB6D5E16281A}"/>
                  </a:ext>
                </a:extLst>
              </p:cNvPr>
              <p:cNvSpPr/>
              <p:nvPr/>
            </p:nvSpPr>
            <p:spPr>
              <a:xfrm>
                <a:off x="4321852" y="1418869"/>
                <a:ext cx="232445" cy="126261"/>
              </a:xfrm>
              <a:prstGeom prst="round2Same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ound Same-side Corner of Rectangle 64">
                <a:extLst>
                  <a:ext uri="{FF2B5EF4-FFF2-40B4-BE49-F238E27FC236}">
                    <a16:creationId xmlns:a16="http://schemas.microsoft.com/office/drawing/2014/main" id="{6AAD8451-81EC-27B3-0AE0-D066EF4B2AB0}"/>
                  </a:ext>
                </a:extLst>
              </p:cNvPr>
              <p:cNvSpPr/>
              <p:nvPr/>
            </p:nvSpPr>
            <p:spPr>
              <a:xfrm rot="10800000">
                <a:off x="4026427" y="1931920"/>
                <a:ext cx="232445" cy="126261"/>
              </a:xfrm>
              <a:prstGeom prst="round2Same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ound Same-side Corner of Rectangle 65">
                <a:extLst>
                  <a:ext uri="{FF2B5EF4-FFF2-40B4-BE49-F238E27FC236}">
                    <a16:creationId xmlns:a16="http://schemas.microsoft.com/office/drawing/2014/main" id="{5D65CD25-357B-9B57-C507-7A72503363C1}"/>
                  </a:ext>
                </a:extLst>
              </p:cNvPr>
              <p:cNvSpPr/>
              <p:nvPr/>
            </p:nvSpPr>
            <p:spPr>
              <a:xfrm rot="10800000">
                <a:off x="4315923" y="1932414"/>
                <a:ext cx="232445" cy="126261"/>
              </a:xfrm>
              <a:prstGeom prst="round2Same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ound Same-side Corner of Rectangle 66">
                <a:extLst>
                  <a:ext uri="{FF2B5EF4-FFF2-40B4-BE49-F238E27FC236}">
                    <a16:creationId xmlns:a16="http://schemas.microsoft.com/office/drawing/2014/main" id="{F0C92867-E23C-305B-B848-5F30D2E37A7E}"/>
                  </a:ext>
                </a:extLst>
              </p:cNvPr>
              <p:cNvSpPr/>
              <p:nvPr/>
            </p:nvSpPr>
            <p:spPr>
              <a:xfrm rot="5400000">
                <a:off x="4591459" y="1673754"/>
                <a:ext cx="232445" cy="126261"/>
              </a:xfrm>
              <a:prstGeom prst="round2Same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ound Same-side Corner of Rectangle 67">
                <a:extLst>
                  <a:ext uri="{FF2B5EF4-FFF2-40B4-BE49-F238E27FC236}">
                    <a16:creationId xmlns:a16="http://schemas.microsoft.com/office/drawing/2014/main" id="{2DF70234-CDA6-8CB2-2CC6-440FD7E96A0A}"/>
                  </a:ext>
                </a:extLst>
              </p:cNvPr>
              <p:cNvSpPr/>
              <p:nvPr/>
            </p:nvSpPr>
            <p:spPr>
              <a:xfrm rot="16200000">
                <a:off x="3746539" y="1678241"/>
                <a:ext cx="232445" cy="126261"/>
              </a:xfrm>
              <a:prstGeom prst="round2Same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B67E9F9-3B55-8192-0D43-CDD340221A50}"/>
                  </a:ext>
                </a:extLst>
              </p:cNvPr>
              <p:cNvSpPr/>
              <p:nvPr/>
            </p:nvSpPr>
            <p:spPr>
              <a:xfrm>
                <a:off x="5090409" y="3084185"/>
                <a:ext cx="675889" cy="82199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FC5F54-6224-4BF8-41EA-E20AE8A2F8D1}"/>
                  </a:ext>
                </a:extLst>
              </p:cNvPr>
              <p:cNvSpPr/>
              <p:nvPr/>
            </p:nvSpPr>
            <p:spPr>
              <a:xfrm rot="16200000">
                <a:off x="4909502" y="2994794"/>
                <a:ext cx="266189" cy="90152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2285E7D-424C-DCE6-A33E-9E1A986C092B}"/>
                  </a:ext>
                </a:extLst>
              </p:cNvPr>
              <p:cNvSpPr/>
              <p:nvPr/>
            </p:nvSpPr>
            <p:spPr>
              <a:xfrm rot="16200000">
                <a:off x="5678598" y="2988990"/>
                <a:ext cx="266189" cy="90152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E70535E-208E-01C6-437C-52E13E2DB90E}"/>
                  </a:ext>
                </a:extLst>
              </p:cNvPr>
              <p:cNvSpPr/>
              <p:nvPr/>
            </p:nvSpPr>
            <p:spPr>
              <a:xfrm rot="16200000">
                <a:off x="5090045" y="2865633"/>
                <a:ext cx="222166" cy="21803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80CDCE4-A0CC-C091-25C7-6193F7304CC9}"/>
                  </a:ext>
                </a:extLst>
              </p:cNvPr>
              <p:cNvSpPr/>
              <p:nvPr/>
            </p:nvSpPr>
            <p:spPr>
              <a:xfrm rot="16200000">
                <a:off x="5308080" y="2862705"/>
                <a:ext cx="222166" cy="21803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AAA6A12-B9EE-E59E-B38E-131F95F55977}"/>
                  </a:ext>
                </a:extLst>
              </p:cNvPr>
              <p:cNvSpPr/>
              <p:nvPr/>
            </p:nvSpPr>
            <p:spPr>
              <a:xfrm rot="16200000">
                <a:off x="5536158" y="2853700"/>
                <a:ext cx="222166" cy="238119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E40991C-3797-08A9-82C2-237A81F9EA99}"/>
                  </a:ext>
                </a:extLst>
              </p:cNvPr>
              <p:cNvSpPr/>
              <p:nvPr/>
            </p:nvSpPr>
            <p:spPr>
              <a:xfrm rot="16200000">
                <a:off x="6482309" y="3911757"/>
                <a:ext cx="610829" cy="502824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D8B3D8A-D4E5-68C6-F472-4CCBBAF4C3A7}"/>
                  </a:ext>
                </a:extLst>
              </p:cNvPr>
              <p:cNvSpPr/>
              <p:nvPr/>
            </p:nvSpPr>
            <p:spPr>
              <a:xfrm rot="16200000">
                <a:off x="6608440" y="3784913"/>
                <a:ext cx="358570" cy="502824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F0E5A1-6236-D6B0-EB4F-64D49A8B52A6}"/>
                  </a:ext>
                </a:extLst>
              </p:cNvPr>
              <p:cNvSpPr/>
              <p:nvPr/>
            </p:nvSpPr>
            <p:spPr>
              <a:xfrm rot="16200000">
                <a:off x="6543755" y="3849597"/>
                <a:ext cx="487938" cy="502824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B65ABC8-BBD1-41FA-B0D6-FD3D725C081B}"/>
                  </a:ext>
                </a:extLst>
              </p:cNvPr>
              <p:cNvCxnSpPr>
                <a:stCxn id="77" idx="1"/>
                <a:endCxn id="75" idx="1"/>
              </p:cNvCxnSpPr>
              <p:nvPr/>
            </p:nvCxnSpPr>
            <p:spPr>
              <a:xfrm>
                <a:off x="6787724" y="4344978"/>
                <a:ext cx="0" cy="123606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312D022-E8C1-46B6-7AF5-DAF9F451E9D5}"/>
                  </a:ext>
                </a:extLst>
              </p:cNvPr>
              <p:cNvSpPr/>
              <p:nvPr/>
            </p:nvSpPr>
            <p:spPr>
              <a:xfrm rot="16200000">
                <a:off x="6720320" y="2432458"/>
                <a:ext cx="301696" cy="568905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ound Same-side Corner of Rectangle 79">
                <a:extLst>
                  <a:ext uri="{FF2B5EF4-FFF2-40B4-BE49-F238E27FC236}">
                    <a16:creationId xmlns:a16="http://schemas.microsoft.com/office/drawing/2014/main" id="{53CE6E2D-0CB4-B85E-62F5-9C3C824B10AF}"/>
                  </a:ext>
                </a:extLst>
              </p:cNvPr>
              <p:cNvSpPr/>
              <p:nvPr/>
            </p:nvSpPr>
            <p:spPr>
              <a:xfrm rot="10800000">
                <a:off x="6753120" y="2873814"/>
                <a:ext cx="232445" cy="126261"/>
              </a:xfrm>
              <a:prstGeom prst="round2Same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C065C34-C00E-8FD2-9265-6371F039E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5454" y="2914622"/>
                <a:ext cx="6045" cy="470468"/>
              </a:xfrm>
              <a:prstGeom prst="line">
                <a:avLst/>
              </a:prstGeom>
              <a:ln w="9525"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B8081E1-F711-DBA8-40A8-78BBC7DCE5AA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2871499" y="3384640"/>
                <a:ext cx="449686" cy="450"/>
              </a:xfrm>
              <a:prstGeom prst="line">
                <a:avLst/>
              </a:prstGeom>
              <a:ln w="9525">
                <a:solidFill>
                  <a:schemeClr val="tx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044CE821-1E69-5F72-1FC6-13BDC4B87248}"/>
                  </a:ext>
                </a:extLst>
              </p:cNvPr>
              <p:cNvSpPr/>
              <p:nvPr/>
            </p:nvSpPr>
            <p:spPr>
              <a:xfrm rot="5400000">
                <a:off x="2795343" y="2648548"/>
                <a:ext cx="244412" cy="95584"/>
              </a:xfrm>
              <a:prstGeom prst="round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6BDB09B-D939-2C49-4E77-2280CF3E4EB1}"/>
                  </a:ext>
                </a:extLst>
              </p:cNvPr>
              <p:cNvSpPr/>
              <p:nvPr/>
            </p:nvSpPr>
            <p:spPr>
              <a:xfrm>
                <a:off x="2965340" y="2589445"/>
                <a:ext cx="222459" cy="2270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A164EFD-0967-48D2-B1BB-736A21897F8B}"/>
                  </a:ext>
                </a:extLst>
              </p:cNvPr>
              <p:cNvSpPr/>
              <p:nvPr/>
            </p:nvSpPr>
            <p:spPr>
              <a:xfrm rot="16200000">
                <a:off x="3575778" y="2498492"/>
                <a:ext cx="141302" cy="28064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BA62645-E1B3-8C48-C352-9242B7ABBDFC}"/>
                  </a:ext>
                </a:extLst>
              </p:cNvPr>
              <p:cNvSpPr/>
              <p:nvPr/>
            </p:nvSpPr>
            <p:spPr>
              <a:xfrm>
                <a:off x="3593783" y="2588298"/>
                <a:ext cx="116676" cy="11703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2750A39-73C8-6D17-760B-09DB5023C8CA}"/>
                  </a:ext>
                </a:extLst>
              </p:cNvPr>
              <p:cNvSpPr/>
              <p:nvPr/>
            </p:nvSpPr>
            <p:spPr>
              <a:xfrm rot="16200000">
                <a:off x="3137659" y="4097212"/>
                <a:ext cx="301696" cy="568905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ound Same-side Corner of Rectangle 87">
                <a:extLst>
                  <a:ext uri="{FF2B5EF4-FFF2-40B4-BE49-F238E27FC236}">
                    <a16:creationId xmlns:a16="http://schemas.microsoft.com/office/drawing/2014/main" id="{3D128CD5-7B62-7214-ED75-EE267472D519}"/>
                  </a:ext>
                </a:extLst>
              </p:cNvPr>
              <p:cNvSpPr/>
              <p:nvPr/>
            </p:nvSpPr>
            <p:spPr>
              <a:xfrm>
                <a:off x="3161256" y="4103871"/>
                <a:ext cx="232445" cy="126261"/>
              </a:xfrm>
              <a:prstGeom prst="round2Same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97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6727D18-7ADC-B249-8FFE-B5A5A7F55359}"/>
                  </a:ext>
                </a:extLst>
              </p:cNvPr>
              <p:cNvSpPr txBox="1"/>
              <p:nvPr/>
            </p:nvSpPr>
            <p:spPr>
              <a:xfrm>
                <a:off x="4572000" y="1066482"/>
                <a:ext cx="4464694" cy="3805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Create a </a:t>
                </a:r>
                <a:r>
                  <a:rPr lang="en-GB" b="1" dirty="0"/>
                  <a:t>graph</a:t>
                </a:r>
                <a:r>
                  <a:rPr lang="en-GB" dirty="0"/>
                  <a:t> using nodes for key locations within the environment, with edges connecting neighbouring nodes</a:t>
                </a:r>
              </a:p>
              <a:p>
                <a:endParaRPr lang="en-GB" dirty="0"/>
              </a:p>
              <a:p>
                <a:r>
                  <a:rPr lang="en-GB" dirty="0"/>
                  <a:t>Resolution of the graph can be increased or decreased – or modified to create new environments</a:t>
                </a:r>
              </a:p>
              <a:p>
                <a:endParaRPr lang="en-GB" dirty="0"/>
              </a:p>
              <a:p>
                <a:r>
                  <a:rPr lang="en-GB" b="1" dirty="0"/>
                  <a:t>Edges</a:t>
                </a:r>
                <a:r>
                  <a:rPr lang="en-GB" dirty="0"/>
                  <a:t> connecting the nodes are assigned a </a:t>
                </a:r>
                <a:r>
                  <a:rPr lang="en-GB" u="sng" dirty="0"/>
                  <a:t>linear distance</a:t>
                </a:r>
                <a:r>
                  <a:rPr lang="en-GB" dirty="0"/>
                  <a:t> and </a:t>
                </a:r>
                <a:r>
                  <a:rPr lang="en-GB" u="sng" dirty="0"/>
                  <a:t>risk factor</a:t>
                </a:r>
              </a:p>
              <a:p>
                <a:endParaRPr lang="en-GB" u="sng" dirty="0"/>
              </a:p>
              <a:p>
                <a:r>
                  <a:rPr lang="en-GB" dirty="0"/>
                  <a:t>The risk factor corresponds to the </a:t>
                </a:r>
                <a:r>
                  <a:rPr lang="en-GB" u="sng" dirty="0"/>
                  <a:t>probability</a:t>
                </a:r>
                <a:r>
                  <a:rPr lang="en-GB" dirty="0"/>
                  <a:t> of successfully moving along the edge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𝑠𝑢𝑐𝑐𝑒𝑠𝑠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𝑟𝑒𝑡𝑢𝑟𝑛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𝑓𝑎𝑖𝑙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66727D18-7ADC-B249-8FFE-B5A5A7F5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066482"/>
                <a:ext cx="4464694" cy="3805401"/>
              </a:xfrm>
              <a:prstGeom prst="rect">
                <a:avLst/>
              </a:prstGeom>
              <a:blipFill>
                <a:blip r:embed="rId3"/>
                <a:stretch>
                  <a:fillRect l="-852" t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itle 1">
            <a:extLst>
              <a:ext uri="{FF2B5EF4-FFF2-40B4-BE49-F238E27FC236}">
                <a16:creationId xmlns:a16="http://schemas.microsoft.com/office/drawing/2014/main" id="{03A732D7-ECAC-606A-642B-BEB73864C269}"/>
              </a:ext>
            </a:extLst>
          </p:cNvPr>
          <p:cNvSpPr txBox="1">
            <a:spLocks/>
          </p:cNvSpPr>
          <p:nvPr/>
        </p:nvSpPr>
        <p:spPr>
          <a:xfrm>
            <a:off x="293077" y="593725"/>
            <a:ext cx="4887260" cy="578720"/>
          </a:xfrm>
          <a:prstGeom prst="rect">
            <a:avLst/>
          </a:prstGeom>
        </p:spPr>
        <p:txBody>
          <a:bodyPr vert="horz" lIns="81666" tIns="40833" rIns="81666" bIns="40833" rtlCol="0" anchor="ctr">
            <a:normAutofit fontScale="90000" lnSpcReduction="10000"/>
          </a:bodyPr>
          <a:lstStyle>
            <a:lvl1pPr algn="l" defTabSz="408331" rtl="0" eaLnBrk="1" latinLnBrk="0" hangingPunct="1">
              <a:spcBef>
                <a:spcPct val="0"/>
              </a:spcBef>
              <a:buNone/>
              <a:defRPr sz="3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GB" dirty="0"/>
              <a:t>ALMI Project</a:t>
            </a:r>
          </a:p>
        </p:txBody>
      </p:sp>
      <p:sp>
        <p:nvSpPr>
          <p:cNvPr id="182" name="Subtitle 2">
            <a:extLst>
              <a:ext uri="{FF2B5EF4-FFF2-40B4-BE49-F238E27FC236}">
                <a16:creationId xmlns:a16="http://schemas.microsoft.com/office/drawing/2014/main" id="{BBD64E41-FA4A-0BC7-9912-10BB9CFE1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077" y="1172446"/>
            <a:ext cx="4162917" cy="4097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Environment Modelling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16A8AD6-E6D0-E5D5-84EC-689400001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76" y="1582226"/>
            <a:ext cx="3998451" cy="32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59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York Colour Palette">
      <a:dk1>
        <a:srgbClr val="25303B"/>
      </a:dk1>
      <a:lt1>
        <a:srgbClr val="FFFFFF"/>
      </a:lt1>
      <a:dk2>
        <a:srgbClr val="E3E6E5"/>
      </a:dk2>
      <a:lt2>
        <a:srgbClr val="00627D"/>
      </a:lt2>
      <a:accent1>
        <a:srgbClr val="5AB031"/>
      </a:accent1>
      <a:accent2>
        <a:srgbClr val="9067A9"/>
      </a:accent2>
      <a:accent3>
        <a:srgbClr val="E2388C"/>
      </a:accent3>
      <a:accent4>
        <a:srgbClr val="E62A32"/>
      </a:accent4>
      <a:accent5>
        <a:srgbClr val="F18626"/>
      </a:accent5>
      <a:accent6>
        <a:srgbClr val="00ABAA"/>
      </a:accent6>
      <a:hlink>
        <a:srgbClr val="0096D6"/>
      </a:hlink>
      <a:folHlink>
        <a:srgbClr val="E238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2">
              <a:lumMod val="1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>
              <a:lumMod val="10000"/>
            </a:schemeClr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uoy-powerpoint-widescreen</Template>
  <TotalTime>62118</TotalTime>
  <Words>1258</Words>
  <Application>Microsoft Macintosh PowerPoint</Application>
  <PresentationFormat>Custom</PresentationFormat>
  <Paragraphs>274</Paragraphs>
  <Slides>27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</vt:lpstr>
      <vt:lpstr>Cambria Math</vt:lpstr>
      <vt:lpstr>Wingdings</vt:lpstr>
      <vt:lpstr>Office Theme</vt:lpstr>
      <vt:lpstr>Robots in Health and Social Care Environment</vt:lpstr>
      <vt:lpstr>Background</vt:lpstr>
      <vt:lpstr>ALMI Project</vt:lpstr>
      <vt:lpstr>ALMI Project </vt:lpstr>
      <vt:lpstr>ALMI Project </vt:lpstr>
      <vt:lpstr>ALMI Project </vt:lpstr>
      <vt:lpstr>ALMI Project</vt:lpstr>
      <vt:lpstr>ALMI Project</vt:lpstr>
      <vt:lpstr>PowerPoint Presentation</vt:lpstr>
      <vt:lpstr>PowerPoint Presentation</vt:lpstr>
      <vt:lpstr>PowerPoint Presentation</vt:lpstr>
      <vt:lpstr>PowerPoint Presentation</vt:lpstr>
      <vt:lpstr>ALMI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this mean?</vt:lpstr>
      <vt:lpstr>DAISY Project</vt:lpstr>
      <vt:lpstr>DAISY Project</vt:lpstr>
      <vt:lpstr>DAISY Project </vt:lpstr>
      <vt:lpstr>DAISY Project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Jordan Hamilton</cp:lastModifiedBy>
  <cp:revision>57</cp:revision>
  <dcterms:created xsi:type="dcterms:W3CDTF">2018-04-16T10:49:56Z</dcterms:created>
  <dcterms:modified xsi:type="dcterms:W3CDTF">2022-05-04T10:41:14Z</dcterms:modified>
</cp:coreProperties>
</file>